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4" r:id="rId1"/>
  </p:sldMasterIdLst>
  <p:notesMasterIdLst>
    <p:notesMasterId r:id="rId42"/>
  </p:notesMasterIdLst>
  <p:sldIdLst>
    <p:sldId id="261" r:id="rId2"/>
    <p:sldId id="333" r:id="rId3"/>
    <p:sldId id="334" r:id="rId4"/>
    <p:sldId id="312" r:id="rId5"/>
    <p:sldId id="313" r:id="rId6"/>
    <p:sldId id="314" r:id="rId7"/>
    <p:sldId id="315" r:id="rId8"/>
    <p:sldId id="316" r:id="rId9"/>
    <p:sldId id="317" r:id="rId10"/>
    <p:sldId id="318" r:id="rId11"/>
    <p:sldId id="319" r:id="rId12"/>
    <p:sldId id="320" r:id="rId13"/>
    <p:sldId id="321" r:id="rId14"/>
    <p:sldId id="322" r:id="rId15"/>
    <p:sldId id="323" r:id="rId16"/>
    <p:sldId id="324" r:id="rId17"/>
    <p:sldId id="325" r:id="rId18"/>
    <p:sldId id="326" r:id="rId19"/>
    <p:sldId id="336" r:id="rId20"/>
    <p:sldId id="328" r:id="rId21"/>
    <p:sldId id="337" r:id="rId22"/>
    <p:sldId id="330" r:id="rId23"/>
    <p:sldId id="331" r:id="rId24"/>
    <p:sldId id="356" r:id="rId25"/>
    <p:sldId id="372" r:id="rId26"/>
    <p:sldId id="358" r:id="rId27"/>
    <p:sldId id="359" r:id="rId28"/>
    <p:sldId id="360" r:id="rId29"/>
    <p:sldId id="361" r:id="rId30"/>
    <p:sldId id="362" r:id="rId31"/>
    <p:sldId id="363" r:id="rId32"/>
    <p:sldId id="364" r:id="rId33"/>
    <p:sldId id="365" r:id="rId34"/>
    <p:sldId id="366" r:id="rId35"/>
    <p:sldId id="367" r:id="rId36"/>
    <p:sldId id="368" r:id="rId37"/>
    <p:sldId id="369" r:id="rId38"/>
    <p:sldId id="370" r:id="rId39"/>
    <p:sldId id="371" r:id="rId40"/>
    <p:sldId id="309"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4995" autoAdjust="0"/>
    <p:restoredTop sz="94249" autoAdjust="0"/>
  </p:normalViewPr>
  <p:slideViewPr>
    <p:cSldViewPr snapToGrid="0">
      <p:cViewPr>
        <p:scale>
          <a:sx n="60" d="100"/>
          <a:sy n="60" d="100"/>
        </p:scale>
        <p:origin x="1056" y="174"/>
      </p:cViewPr>
      <p:guideLst>
        <p:guide orient="horz" pos="2160"/>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MY"/>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EAB4E3-96D4-4F1A-9106-F512DB85D47E}" type="datetimeFigureOut">
              <a:rPr lang="en-MY" smtClean="0"/>
              <a:t>12/6/2018</a:t>
            </a:fld>
            <a:endParaRPr lang="en-MY"/>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MY"/>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MY"/>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F2FFA47-8FD6-4FFF-AC7B-A992154BA9E1}" type="slidenum">
              <a:rPr lang="en-MY" smtClean="0"/>
              <a:t>‹#›</a:t>
            </a:fld>
            <a:endParaRPr lang="en-MY"/>
          </a:p>
        </p:txBody>
      </p:sp>
    </p:spTree>
    <p:extLst>
      <p:ext uri="{BB962C8B-B14F-4D97-AF65-F5344CB8AC3E}">
        <p14:creationId xmlns:p14="http://schemas.microsoft.com/office/powerpoint/2010/main" val="36029887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_ENREF_95"/><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_ENREF_39"/></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MY" altLang="en-US" dirty="0"/>
              <a:t>OHT patients need to be monitored long-term for the development of POAG regardless whether they are being treated or not. When there is evidence of changes suggestive of glaucomatous damage that is consistent with POAG (e.g. ONH appearance, RNFL or VF), then patients should be managed as POAG cases.</a:t>
            </a:r>
            <a:endParaRPr lang="en-US" altLang="en-US" dirty="0"/>
          </a:p>
          <a:p>
            <a:pPr eaLnBrk="1" hangingPunct="1"/>
            <a:r>
              <a:rPr lang="en-MY" altLang="en-US" dirty="0"/>
              <a:t> There is no evidence from studies on how OHT patients should be monitored and put on follow-up schedules. In OHTS, the first feature suggestive of POAG was either change in OD and/or VF.</a:t>
            </a:r>
            <a:r>
              <a:rPr lang="en-MY" altLang="en-US" baseline="30000" dirty="0">
                <a:hlinkClick r:id="rId3" action="ppaction://hlinkfile" tooltip="Keltner JL, 2006 #209"/>
              </a:rPr>
              <a:t>95</a:t>
            </a:r>
            <a:r>
              <a:rPr lang="en-MY" altLang="en-US" baseline="30000" dirty="0"/>
              <a:t>, level I </a:t>
            </a:r>
            <a:r>
              <a:rPr lang="en-MY" altLang="en-US" dirty="0"/>
              <a:t>Thus, both structural and functional assessments are essential when monitoring OHT patients. Computer-based imaging of the ONH and RNFL is a useful adjunct to clinical examination and stereoscopic photography as it provides quantitative information and may aid in documenting progression.</a:t>
            </a:r>
            <a:r>
              <a:rPr lang="en-MY" altLang="en-US" baseline="30000" dirty="0">
                <a:hlinkClick r:id="rId4" action="ppaction://hlinkfile" tooltip="Zangwill LM, 2013 #154"/>
              </a:rPr>
              <a:t>39</a:t>
            </a:r>
            <a:r>
              <a:rPr lang="en-MY" altLang="en-US" baseline="30000" dirty="0"/>
              <a:t>, level I </a:t>
            </a:r>
            <a:r>
              <a:rPr lang="en-MY" altLang="en-US" dirty="0"/>
              <a:t>Therefore, clinical examination and imaging of the ONH and RNFL, with assessment of the VF is commonly needed to facilitate the evaluation of progressive </a:t>
            </a:r>
            <a:endParaRPr lang="en-US" altLang="en-US" dirty="0"/>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defTabSz="457200" eaLnBrk="0" fontAlgn="base" hangingPunct="0">
              <a:spcBef>
                <a:spcPct val="30000"/>
              </a:spcBef>
              <a:spcAft>
                <a:spcPct val="0"/>
              </a:spcAft>
              <a:defRPr sz="1200">
                <a:solidFill>
                  <a:schemeClr val="tx1"/>
                </a:solidFill>
                <a:latin typeface="Calibri" pitchFamily="34" charset="0"/>
              </a:defRPr>
            </a:lvl6pPr>
            <a:lvl7pPr marL="2971800" indent="-228600" defTabSz="457200" eaLnBrk="0" fontAlgn="base" hangingPunct="0">
              <a:spcBef>
                <a:spcPct val="30000"/>
              </a:spcBef>
              <a:spcAft>
                <a:spcPct val="0"/>
              </a:spcAft>
              <a:defRPr sz="1200">
                <a:solidFill>
                  <a:schemeClr val="tx1"/>
                </a:solidFill>
                <a:latin typeface="Calibri" pitchFamily="34" charset="0"/>
              </a:defRPr>
            </a:lvl7pPr>
            <a:lvl8pPr marL="3429000" indent="-228600" defTabSz="457200" eaLnBrk="0" fontAlgn="base" hangingPunct="0">
              <a:spcBef>
                <a:spcPct val="30000"/>
              </a:spcBef>
              <a:spcAft>
                <a:spcPct val="0"/>
              </a:spcAft>
              <a:defRPr sz="1200">
                <a:solidFill>
                  <a:schemeClr val="tx1"/>
                </a:solidFill>
                <a:latin typeface="Calibri" pitchFamily="34" charset="0"/>
              </a:defRPr>
            </a:lvl8pPr>
            <a:lvl9pPr marL="3886200" indent="-228600" defTabSz="4572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C924DFB1-050E-46CD-82CF-4F4DF36B9A40}" type="slidenum">
              <a:rPr lang="en-MY" altLang="en-US" smtClean="0">
                <a:cs typeface="Arial" pitchFamily="34" charset="0"/>
              </a:rPr>
              <a:pPr eaLnBrk="1" hangingPunct="1">
                <a:spcBef>
                  <a:spcPct val="0"/>
                </a:spcBef>
              </a:pPr>
              <a:t>17</a:t>
            </a:fld>
            <a:endParaRPr lang="en-MY" altLang="en-US">
              <a:cs typeface="Arial" pitchFamily="34" charset="0"/>
            </a:endParaRPr>
          </a:p>
        </p:txBody>
      </p:sp>
    </p:spTree>
    <p:extLst>
      <p:ext uri="{BB962C8B-B14F-4D97-AF65-F5344CB8AC3E}">
        <p14:creationId xmlns:p14="http://schemas.microsoft.com/office/powerpoint/2010/main" val="21581109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84FD5AC-B836-4596-A3DE-1FD827FD24ED}" type="slidenum">
              <a:rPr lang="en-MY" smtClean="0"/>
              <a:pPr/>
              <a:t>39</a:t>
            </a:fld>
            <a:endParaRPr lang="en-MY"/>
          </a:p>
        </p:txBody>
      </p:sp>
    </p:spTree>
    <p:extLst>
      <p:ext uri="{BB962C8B-B14F-4D97-AF65-F5344CB8AC3E}">
        <p14:creationId xmlns:p14="http://schemas.microsoft.com/office/powerpoint/2010/main" val="35866095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F2FFA47-8FD6-4FFF-AC7B-A992154BA9E1}" type="slidenum">
              <a:rPr lang="en-MY" smtClean="0"/>
              <a:pPr/>
              <a:t>24</a:t>
            </a:fld>
            <a:endParaRPr lang="en-MY"/>
          </a:p>
        </p:txBody>
      </p:sp>
    </p:spTree>
    <p:extLst>
      <p:ext uri="{BB962C8B-B14F-4D97-AF65-F5344CB8AC3E}">
        <p14:creationId xmlns:p14="http://schemas.microsoft.com/office/powerpoint/2010/main" val="30113753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MY" b="1" dirty="0"/>
              <a:t> </a:t>
            </a:r>
            <a:endParaRPr lang="en-MY" dirty="0"/>
          </a:p>
        </p:txBody>
      </p:sp>
      <p:sp>
        <p:nvSpPr>
          <p:cNvPr id="4" name="Slide Number Placeholder 3"/>
          <p:cNvSpPr>
            <a:spLocks noGrp="1"/>
          </p:cNvSpPr>
          <p:nvPr>
            <p:ph type="sldNum" sz="quarter" idx="10"/>
          </p:nvPr>
        </p:nvSpPr>
        <p:spPr/>
        <p:txBody>
          <a:bodyPr/>
          <a:lstStyle/>
          <a:p>
            <a:fld id="{B84FD5AC-B836-4596-A3DE-1FD827FD24ED}" type="slidenum">
              <a:rPr lang="en-MY" smtClean="0"/>
              <a:pPr/>
              <a:t>26</a:t>
            </a:fld>
            <a:endParaRPr lang="en-MY"/>
          </a:p>
        </p:txBody>
      </p:sp>
    </p:spTree>
    <p:extLst>
      <p:ext uri="{BB962C8B-B14F-4D97-AF65-F5344CB8AC3E}">
        <p14:creationId xmlns:p14="http://schemas.microsoft.com/office/powerpoint/2010/main" val="42443503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B84FD5AC-B836-4596-A3DE-1FD827FD24ED}" type="slidenum">
              <a:rPr lang="en-MY" smtClean="0"/>
              <a:pPr/>
              <a:t>28</a:t>
            </a:fld>
            <a:endParaRPr lang="en-MY"/>
          </a:p>
        </p:txBody>
      </p:sp>
    </p:spTree>
    <p:extLst>
      <p:ext uri="{BB962C8B-B14F-4D97-AF65-F5344CB8AC3E}">
        <p14:creationId xmlns:p14="http://schemas.microsoft.com/office/powerpoint/2010/main" val="9741675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B84FD5AC-B836-4596-A3DE-1FD827FD24ED}" type="slidenum">
              <a:rPr lang="en-MY" smtClean="0"/>
              <a:pPr/>
              <a:t>30</a:t>
            </a:fld>
            <a:endParaRPr lang="en-MY"/>
          </a:p>
        </p:txBody>
      </p:sp>
    </p:spTree>
    <p:extLst>
      <p:ext uri="{BB962C8B-B14F-4D97-AF65-F5344CB8AC3E}">
        <p14:creationId xmlns:p14="http://schemas.microsoft.com/office/powerpoint/2010/main" val="40298566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EF2FFA47-8FD6-4FFF-AC7B-A992154BA9E1}" type="slidenum">
              <a:rPr lang="en-MY" smtClean="0"/>
              <a:t>31</a:t>
            </a:fld>
            <a:endParaRPr lang="en-MY"/>
          </a:p>
        </p:txBody>
      </p:sp>
    </p:spTree>
    <p:extLst>
      <p:ext uri="{BB962C8B-B14F-4D97-AF65-F5344CB8AC3E}">
        <p14:creationId xmlns:p14="http://schemas.microsoft.com/office/powerpoint/2010/main" val="3597733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EF2FFA47-8FD6-4FFF-AC7B-A992154BA9E1}" type="slidenum">
              <a:rPr lang="en-MY" smtClean="0"/>
              <a:pPr/>
              <a:t>33</a:t>
            </a:fld>
            <a:endParaRPr lang="en-MY"/>
          </a:p>
        </p:txBody>
      </p:sp>
    </p:spTree>
    <p:extLst>
      <p:ext uri="{BB962C8B-B14F-4D97-AF65-F5344CB8AC3E}">
        <p14:creationId xmlns:p14="http://schemas.microsoft.com/office/powerpoint/2010/main" val="28376878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dirty="0"/>
              <a:t>Beta zone is a zone </a:t>
            </a:r>
          </a:p>
        </p:txBody>
      </p:sp>
      <p:sp>
        <p:nvSpPr>
          <p:cNvPr id="4" name="Slide Number Placeholder 3"/>
          <p:cNvSpPr>
            <a:spLocks noGrp="1"/>
          </p:cNvSpPr>
          <p:nvPr>
            <p:ph type="sldNum" sz="quarter" idx="10"/>
          </p:nvPr>
        </p:nvSpPr>
        <p:spPr/>
        <p:txBody>
          <a:bodyPr/>
          <a:lstStyle/>
          <a:p>
            <a:fld id="{EF2FFA47-8FD6-4FFF-AC7B-A992154BA9E1}" type="slidenum">
              <a:rPr lang="en-MY" smtClean="0"/>
              <a:pPr/>
              <a:t>34</a:t>
            </a:fld>
            <a:endParaRPr lang="en-MY"/>
          </a:p>
        </p:txBody>
      </p:sp>
    </p:spTree>
    <p:extLst>
      <p:ext uri="{BB962C8B-B14F-4D97-AF65-F5344CB8AC3E}">
        <p14:creationId xmlns:p14="http://schemas.microsoft.com/office/powerpoint/2010/main" val="15322447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EF2FFA47-8FD6-4FFF-AC7B-A992154BA9E1}" type="slidenum">
              <a:rPr lang="en-MY" smtClean="0"/>
              <a:pPr/>
              <a:t>38</a:t>
            </a:fld>
            <a:endParaRPr lang="en-MY"/>
          </a:p>
        </p:txBody>
      </p:sp>
    </p:spTree>
    <p:extLst>
      <p:ext uri="{BB962C8B-B14F-4D97-AF65-F5344CB8AC3E}">
        <p14:creationId xmlns:p14="http://schemas.microsoft.com/office/powerpoint/2010/main" val="38458485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4.jp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33660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20439" y="1650738"/>
            <a:ext cx="7124370" cy="2219691"/>
          </a:xfrm>
        </p:spPr>
        <p:txBody>
          <a:bodyPr anchor="ctr">
            <a:normAutofit/>
          </a:bodyPr>
          <a:lstStyle>
            <a:lvl1pPr algn="l">
              <a:defRPr sz="4400" cap="all" baseline="0">
                <a:solidFill>
                  <a:schemeClr val="bg1"/>
                </a:solidFill>
              </a:defRPr>
            </a:lvl1pPr>
          </a:lstStyle>
          <a:p>
            <a:r>
              <a:rPr lang="en-US"/>
              <a:t>Click to edit Master title style</a:t>
            </a:r>
            <a:endParaRPr dirty="0"/>
          </a:p>
        </p:txBody>
      </p:sp>
      <p:sp>
        <p:nvSpPr>
          <p:cNvPr id="3" name="Subtitle 2"/>
          <p:cNvSpPr>
            <a:spLocks noGrp="1"/>
          </p:cNvSpPr>
          <p:nvPr>
            <p:ph type="subTitle" idx="1"/>
          </p:nvPr>
        </p:nvSpPr>
        <p:spPr>
          <a:xfrm>
            <a:off x="520439" y="4134238"/>
            <a:ext cx="7124370" cy="955565"/>
          </a:xfrm>
        </p:spPr>
        <p:txBody>
          <a:bodyPr>
            <a:normAutofit/>
          </a:bodyPr>
          <a:lstStyle>
            <a:lvl1pPr marL="0" indent="0" algn="l">
              <a:spcBef>
                <a:spcPts val="0"/>
              </a:spcBef>
              <a:buNone/>
              <a:defRPr sz="18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dirty="0"/>
          </a:p>
        </p:txBody>
      </p:sp>
      <p:sp>
        <p:nvSpPr>
          <p:cNvPr id="4" name="Date Placeholder 3"/>
          <p:cNvSpPr>
            <a:spLocks noGrp="1"/>
          </p:cNvSpPr>
          <p:nvPr>
            <p:ph type="dt" sz="half" idx="10"/>
          </p:nvPr>
        </p:nvSpPr>
        <p:spPr/>
        <p:txBody>
          <a:bodyPr/>
          <a:lstStyle>
            <a:lvl1pPr>
              <a:defRPr baseline="0">
                <a:solidFill>
                  <a:schemeClr val="tx1">
                    <a:lumMod val="20000"/>
                    <a:lumOff val="80000"/>
                  </a:schemeClr>
                </a:solidFill>
              </a:defRPr>
            </a:lvl1pPr>
          </a:lstStyle>
          <a:p>
            <a:fld id="{86A8721F-96FA-41CD-AB54-5F803D5CFC80}" type="datetime1">
              <a:rPr lang="en-MY" smtClean="0"/>
              <a:t>12/6/2018</a:t>
            </a:fld>
            <a:endParaRPr lang="en-MY"/>
          </a:p>
        </p:txBody>
      </p:sp>
      <p:sp>
        <p:nvSpPr>
          <p:cNvPr id="5" name="Footer Placeholder 4"/>
          <p:cNvSpPr>
            <a:spLocks noGrp="1"/>
          </p:cNvSpPr>
          <p:nvPr>
            <p:ph type="ftr" sz="quarter" idx="11"/>
          </p:nvPr>
        </p:nvSpPr>
        <p:spPr/>
        <p:txBody>
          <a:bodyPr/>
          <a:lstStyle>
            <a:lvl1pPr>
              <a:defRPr baseline="0">
                <a:solidFill>
                  <a:schemeClr val="tx1">
                    <a:lumMod val="20000"/>
                    <a:lumOff val="80000"/>
                  </a:schemeClr>
                </a:solidFill>
              </a:defRPr>
            </a:lvl1pPr>
          </a:lstStyle>
          <a:p>
            <a:endParaRPr lang="en-MY"/>
          </a:p>
        </p:txBody>
      </p:sp>
      <p:sp>
        <p:nvSpPr>
          <p:cNvPr id="6" name="Slide Number Placeholder 5"/>
          <p:cNvSpPr>
            <a:spLocks noGrp="1"/>
          </p:cNvSpPr>
          <p:nvPr>
            <p:ph type="sldNum" sz="quarter" idx="12"/>
          </p:nvPr>
        </p:nvSpPr>
        <p:spPr/>
        <p:txBody>
          <a:bodyPr/>
          <a:lstStyle>
            <a:lvl1pPr>
              <a:defRPr baseline="0">
                <a:solidFill>
                  <a:schemeClr val="tx1">
                    <a:lumMod val="20000"/>
                    <a:lumOff val="80000"/>
                  </a:schemeClr>
                </a:solidFill>
              </a:defRPr>
            </a:lvl1pPr>
          </a:lstStyle>
          <a:p>
            <a:fld id="{329EAAF7-05C4-4063-B450-AE7E7F991D4D}" type="slidenum">
              <a:rPr lang="en-MY" smtClean="0"/>
              <a:t>‹#›</a:t>
            </a:fld>
            <a:endParaRPr lang="en-MY"/>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44809" y="405518"/>
            <a:ext cx="3921724" cy="6044927"/>
          </a:xfrm>
          <a:prstGeom prst="rect">
            <a:avLst/>
          </a:prstGeom>
          <a:scene3d>
            <a:camera prst="perspectiveLeft"/>
            <a:lightRig rig="threePt" dir="t"/>
          </a:scene3d>
          <a:sp3d>
            <a:bevelT/>
          </a:sp3d>
        </p:spPr>
      </p:pic>
    </p:spTree>
    <p:extLst>
      <p:ext uri="{BB962C8B-B14F-4D97-AF65-F5344CB8AC3E}">
        <p14:creationId xmlns:p14="http://schemas.microsoft.com/office/powerpoint/2010/main" val="2774049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lvl1pPr>
              <a:defRPr sz="3200"/>
            </a:lvl1pPr>
          </a:lstStyle>
          <a:p>
            <a:r>
              <a:rPr lang="en-US"/>
              <a:t>Click to edit Master title style</a:t>
            </a:r>
            <a:endParaRPr/>
          </a:p>
        </p:txBody>
      </p:sp>
      <p:sp>
        <p:nvSpPr>
          <p:cNvPr id="4" name="Text Placeholder 3"/>
          <p:cNvSpPr>
            <a:spLocks noGrp="1"/>
          </p:cNvSpPr>
          <p:nvPr>
            <p:ph type="body" sz="half" idx="2"/>
          </p:nvPr>
        </p:nvSpPr>
        <p:spPr>
          <a:xfrm>
            <a:off x="1104900" y="1600200"/>
            <a:ext cx="3396996" cy="4572000"/>
          </a:xfrm>
        </p:spPr>
        <p:txBody>
          <a:bodyPr>
            <a:normAutofit/>
          </a:bodyPr>
          <a:lstStyle>
            <a:lvl1pPr marL="0" indent="0">
              <a:spcBef>
                <a:spcPts val="1200"/>
              </a:spcBef>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Picture Placeholder 2" descr="An empty placeholder to add an image. Click on the placeholder and select the image that you wish to add."/>
          <p:cNvSpPr>
            <a:spLocks noGrp="1"/>
          </p:cNvSpPr>
          <p:nvPr>
            <p:ph type="pic" idx="1"/>
          </p:nvPr>
        </p:nvSpPr>
        <p:spPr>
          <a:xfrm>
            <a:off x="4654671" y="1600199"/>
            <a:ext cx="6430912" cy="4572001"/>
          </a:xfrm>
        </p:spPr>
        <p:txBody>
          <a:bodyPr tIns="118872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a:p>
        </p:txBody>
      </p:sp>
      <p:sp>
        <p:nvSpPr>
          <p:cNvPr id="5" name="Date Placeholder 4"/>
          <p:cNvSpPr>
            <a:spLocks noGrp="1"/>
          </p:cNvSpPr>
          <p:nvPr>
            <p:ph type="dt" sz="half" idx="10"/>
          </p:nvPr>
        </p:nvSpPr>
        <p:spPr/>
        <p:txBody>
          <a:bodyPr/>
          <a:lstStyle/>
          <a:p>
            <a:fld id="{964AA99A-9AA5-4ADC-9153-F2E510F7C33A}" type="datetime1">
              <a:rPr lang="en-MY" smtClean="0"/>
              <a:t>12/6/2018</a:t>
            </a:fld>
            <a:endParaRPr lang="en-MY"/>
          </a:p>
        </p:txBody>
      </p:sp>
      <p:sp>
        <p:nvSpPr>
          <p:cNvPr id="6" name="Footer Placeholder 5"/>
          <p:cNvSpPr>
            <a:spLocks noGrp="1"/>
          </p:cNvSpPr>
          <p:nvPr>
            <p:ph type="ftr" sz="quarter" idx="11"/>
          </p:nvPr>
        </p:nvSpPr>
        <p:spPr/>
        <p:txBody>
          <a:bodyPr/>
          <a:lstStyle/>
          <a:p>
            <a:endParaRPr lang="en-MY"/>
          </a:p>
        </p:txBody>
      </p:sp>
      <p:sp>
        <p:nvSpPr>
          <p:cNvPr id="7" name="Slide Number Placeholder 6"/>
          <p:cNvSpPr>
            <a:spLocks noGrp="1"/>
          </p:cNvSpPr>
          <p:nvPr>
            <p:ph type="sldNum" sz="quarter" idx="12"/>
          </p:nvPr>
        </p:nvSpPr>
        <p:spPr/>
        <p:txBody>
          <a:bodyPr/>
          <a:lstStyle/>
          <a:p>
            <a:fld id="{329EAAF7-05C4-4063-B450-AE7E7F991D4D}" type="slidenum">
              <a:rPr lang="en-MY" smtClean="0"/>
              <a:t>‹#›</a:t>
            </a:fld>
            <a:endParaRPr lang="en-MY"/>
          </a:p>
        </p:txBody>
      </p:sp>
    </p:spTree>
    <p:extLst>
      <p:ext uri="{BB962C8B-B14F-4D97-AF65-F5344CB8AC3E}">
        <p14:creationId xmlns:p14="http://schemas.microsoft.com/office/powerpoint/2010/main" val="2336302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B54F22EA-7B63-46CA-A245-3EA5BBF38D15}" type="datetime1">
              <a:rPr lang="en-MY" smtClean="0"/>
              <a:t>12/6/2018</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329EAAF7-05C4-4063-B450-AE7E7F991D4D}" type="slidenum">
              <a:rPr lang="en-MY" smtClean="0"/>
              <a:t>‹#›</a:t>
            </a:fld>
            <a:endParaRPr lang="en-MY"/>
          </a:p>
        </p:txBody>
      </p:sp>
    </p:spTree>
    <p:extLst>
      <p:ext uri="{BB962C8B-B14F-4D97-AF65-F5344CB8AC3E}">
        <p14:creationId xmlns:p14="http://schemas.microsoft.com/office/powerpoint/2010/main" val="2831142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372600" y="365125"/>
            <a:ext cx="1714500" cy="5811838"/>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1104900" y="365125"/>
            <a:ext cx="8098896"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CF18156C-246F-42EC-A161-1579D10CAC42}" type="datetime1">
              <a:rPr lang="en-MY" smtClean="0"/>
              <a:t>12/6/2018</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329EAAF7-05C4-4063-B450-AE7E7F991D4D}" type="slidenum">
              <a:rPr lang="en-MY" smtClean="0"/>
              <a:t>‹#›</a:t>
            </a:fld>
            <a:endParaRPr lang="en-MY"/>
          </a:p>
        </p:txBody>
      </p:sp>
      <p:grpSp>
        <p:nvGrpSpPr>
          <p:cNvPr id="7" name="Group 6"/>
          <p:cNvGrpSpPr/>
          <p:nvPr/>
        </p:nvGrpSpPr>
        <p:grpSpPr>
          <a:xfrm rot="5400000">
            <a:off x="6514047" y="3228843"/>
            <a:ext cx="5632704" cy="84403"/>
            <a:chOff x="1073150" y="1219201"/>
            <a:chExt cx="10058400" cy="63125"/>
          </a:xfrm>
        </p:grpSpPr>
        <p:cxnSp>
          <p:nvCxnSpPr>
            <p:cNvPr id="8" name="Straight Connector 7"/>
            <p:cNvCxnSpPr/>
            <p:nvPr/>
          </p:nvCxnSpPr>
          <p:spPr>
            <a:xfrm rot="10800000">
              <a:off x="1073150" y="1219201"/>
              <a:ext cx="10058400" cy="0"/>
            </a:xfrm>
            <a:prstGeom prst="line">
              <a:avLst/>
            </a:prstGeom>
            <a:ln w="381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10800000">
              <a:off x="1073150" y="1282326"/>
              <a:ext cx="10058400" cy="0"/>
            </a:xfrm>
            <a:prstGeom prst="line">
              <a:avLst/>
            </a:prstGeom>
            <a:ln w="12700" cap="flat">
              <a:solidFill>
                <a:schemeClr val="tx1"/>
              </a:solidFill>
              <a:miter lim="800000"/>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91264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
        <p:nvSpPr>
          <p:cNvPr id="4" name="Date Placeholder 3"/>
          <p:cNvSpPr>
            <a:spLocks noGrp="1"/>
          </p:cNvSpPr>
          <p:nvPr>
            <p:ph type="dt" sz="half" idx="10"/>
          </p:nvPr>
        </p:nvSpPr>
        <p:spPr/>
        <p:txBody>
          <a:bodyPr/>
          <a:lstStyle/>
          <a:p>
            <a:fld id="{865759AD-C072-4B2C-8B9C-72A3EF0C6887}" type="datetime1">
              <a:rPr lang="en-MY" smtClean="0"/>
              <a:t>12/6/2018</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329EAAF7-05C4-4063-B450-AE7E7F991D4D}" type="slidenum">
              <a:rPr lang="en-MY" smtClean="0"/>
              <a:t>‹#›</a:t>
            </a:fld>
            <a:endParaRPr lang="en-MY"/>
          </a:p>
        </p:txBody>
      </p:sp>
    </p:spTree>
    <p:extLst>
      <p:ext uri="{BB962C8B-B14F-4D97-AF65-F5344CB8AC3E}">
        <p14:creationId xmlns:p14="http://schemas.microsoft.com/office/powerpoint/2010/main" val="3168437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Slide with Picture">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12" name="Rectangle 11"/>
          <p:cNvSpPr/>
          <p:nvPr/>
        </p:nvSpPr>
        <p:spPr>
          <a:xfrm>
            <a:off x="0" y="5794744"/>
            <a:ext cx="12192000" cy="1063256"/>
          </a:xfrm>
          <a:prstGeom prst="rect">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ctrTitle"/>
          </p:nvPr>
        </p:nvSpPr>
        <p:spPr>
          <a:xfrm>
            <a:off x="1104900" y="2292094"/>
            <a:ext cx="5734050" cy="2219691"/>
          </a:xfrm>
        </p:spPr>
        <p:txBody>
          <a:bodyPr anchor="ctr">
            <a:normAutofit/>
          </a:bodyPr>
          <a:lstStyle>
            <a:lvl1pPr algn="l">
              <a:defRPr sz="4400" cap="all" baseline="0">
                <a:solidFill>
                  <a:schemeClr val="accent2">
                    <a:lumMod val="50000"/>
                  </a:schemeClr>
                </a:solidFill>
              </a:defRPr>
            </a:lvl1pPr>
          </a:lstStyle>
          <a:p>
            <a:r>
              <a:rPr lang="en-US" dirty="0"/>
              <a:t>Click to edit Master title style</a:t>
            </a:r>
            <a:endParaRPr dirty="0"/>
          </a:p>
        </p:txBody>
      </p:sp>
      <p:sp>
        <p:nvSpPr>
          <p:cNvPr id="3" name="Subtitle 2"/>
          <p:cNvSpPr>
            <a:spLocks noGrp="1"/>
          </p:cNvSpPr>
          <p:nvPr>
            <p:ph type="subTitle" idx="1"/>
          </p:nvPr>
        </p:nvSpPr>
        <p:spPr>
          <a:xfrm>
            <a:off x="1104900" y="4755303"/>
            <a:ext cx="5734050" cy="955565"/>
          </a:xfrm>
        </p:spPr>
        <p:txBody>
          <a:bodyPr>
            <a:normAutofit/>
          </a:bodyPr>
          <a:lstStyle>
            <a:lvl1pPr marL="0" indent="0" algn="l">
              <a:spcBef>
                <a:spcPts val="0"/>
              </a:spcBef>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a:p>
        </p:txBody>
      </p:sp>
      <p:sp>
        <p:nvSpPr>
          <p:cNvPr id="8" name="Rectangle 7"/>
          <p:cNvSpPr/>
          <p:nvPr/>
        </p:nvSpPr>
        <p:spPr>
          <a:xfrm>
            <a:off x="0" y="-34000"/>
            <a:ext cx="12192000" cy="1153573"/>
          </a:xfrm>
          <a:prstGeom prst="rect">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14" name="Group 13"/>
          <p:cNvGrpSpPr/>
          <p:nvPr/>
        </p:nvGrpSpPr>
        <p:grpSpPr>
          <a:xfrm>
            <a:off x="0" y="1175742"/>
            <a:ext cx="12192000" cy="63125"/>
            <a:chOff x="507492" y="1501519"/>
            <a:chExt cx="8129016" cy="63125"/>
          </a:xfrm>
        </p:grpSpPr>
        <p:cxnSp>
          <p:nvCxnSpPr>
            <p:cNvPr id="15" name="Straight Connector 14"/>
            <p:cNvCxnSpPr/>
            <p:nvPr/>
          </p:nvCxnSpPr>
          <p:spPr>
            <a:xfrm>
              <a:off x="507492" y="1564644"/>
              <a:ext cx="8129016" cy="0"/>
            </a:xfrm>
            <a:prstGeom prst="line">
              <a:avLst/>
            </a:prstGeom>
            <a:ln w="38100" cap="flat">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07492" y="1501519"/>
              <a:ext cx="8129016" cy="0"/>
            </a:xfrm>
            <a:prstGeom prst="line">
              <a:avLst/>
            </a:prstGeom>
            <a:ln w="12700" cap="flat">
              <a:solidFill>
                <a:schemeClr val="bg1"/>
              </a:solidFill>
              <a:miter lim="800000"/>
            </a:ln>
          </p:spPr>
          <p:style>
            <a:lnRef idx="1">
              <a:schemeClr val="accent1"/>
            </a:lnRef>
            <a:fillRef idx="0">
              <a:schemeClr val="accent1"/>
            </a:fillRef>
            <a:effectRef idx="0">
              <a:schemeClr val="accent1"/>
            </a:effectRef>
            <a:fontRef idx="minor">
              <a:schemeClr val="tx1"/>
            </a:fontRef>
          </p:style>
        </p:cxnSp>
      </p:grpSp>
      <p:pic>
        <p:nvPicPr>
          <p:cNvPr id="10" name="Picture 9"/>
          <p:cNvPicPr>
            <a:picLocks noChangeAspect="1"/>
          </p:cNvPicPr>
          <p:nvPr/>
        </p:nvPicPr>
        <p:blipFill rotWithShape="1">
          <a:blip r:embed="rId2" cstate="print">
            <a:duotone>
              <a:schemeClr val="accent2">
                <a:shade val="45000"/>
                <a:satMod val="135000"/>
              </a:schemeClr>
              <a:prstClr val="white"/>
            </a:duotone>
            <a:extLst>
              <a:ext uri="{BEBA8EAE-BF5A-486C-A8C5-ECC9F3942E4B}">
                <a14:imgProps xmlns:a14="http://schemas.microsoft.com/office/drawing/2010/main">
                  <a14:imgLayer r:embed="rId3">
                    <a14:imgEffect>
                      <a14:saturation sat="30000"/>
                    </a14:imgEffect>
                  </a14:imgLayer>
                </a14:imgProps>
              </a:ext>
              <a:ext uri="{28A0092B-C50C-407E-A947-70E740481C1C}">
                <a14:useLocalDpi xmlns:a14="http://schemas.microsoft.com/office/drawing/2010/main" val="0"/>
              </a:ext>
            </a:extLst>
          </a:blip>
          <a:srcRect/>
          <a:stretch/>
        </p:blipFill>
        <p:spPr>
          <a:xfrm>
            <a:off x="1325880" y="0"/>
            <a:ext cx="1747524" cy="2292094"/>
          </a:xfrm>
          <a:prstGeom prst="rect">
            <a:avLst/>
          </a:prstGeom>
        </p:spPr>
      </p:pic>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l="10937"/>
          <a:stretch/>
        </p:blipFill>
        <p:spPr>
          <a:xfrm>
            <a:off x="7280949" y="1646490"/>
            <a:ext cx="4469051" cy="3485127"/>
          </a:xfrm>
          <a:prstGeom prst="rect">
            <a:avLst/>
          </a:prstGeom>
          <a:effectLst>
            <a:reflection blurRad="6350" stA="52000" endA="300" endPos="35000" dir="5400000" sy="-100000" algn="bl" rotWithShape="0"/>
          </a:effectLst>
        </p:spPr>
      </p:pic>
      <p:grpSp>
        <p:nvGrpSpPr>
          <p:cNvPr id="13" name="Group 12"/>
          <p:cNvGrpSpPr/>
          <p:nvPr/>
        </p:nvGrpSpPr>
        <p:grpSpPr>
          <a:xfrm rot="10800000">
            <a:off x="0" y="5665489"/>
            <a:ext cx="12192000" cy="63125"/>
            <a:chOff x="507492" y="1501519"/>
            <a:chExt cx="8129016" cy="63125"/>
          </a:xfrm>
        </p:grpSpPr>
        <p:cxnSp>
          <p:nvCxnSpPr>
            <p:cNvPr id="17" name="Straight Connector 16"/>
            <p:cNvCxnSpPr/>
            <p:nvPr/>
          </p:nvCxnSpPr>
          <p:spPr>
            <a:xfrm>
              <a:off x="507492" y="1564644"/>
              <a:ext cx="8129016" cy="0"/>
            </a:xfrm>
            <a:prstGeom prst="line">
              <a:avLst/>
            </a:prstGeom>
            <a:ln w="38100" cap="flat">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507492" y="1501519"/>
              <a:ext cx="8129016" cy="0"/>
            </a:xfrm>
            <a:prstGeom prst="line">
              <a:avLst/>
            </a:prstGeom>
            <a:ln w="12700" cap="flat">
              <a:solidFill>
                <a:schemeClr val="bg1"/>
              </a:solidFill>
              <a:miter lim="800000"/>
            </a:ln>
          </p:spPr>
          <p:style>
            <a:lnRef idx="1">
              <a:schemeClr val="accent1"/>
            </a:lnRef>
            <a:fillRef idx="0">
              <a:schemeClr val="accent1"/>
            </a:fillRef>
            <a:effectRef idx="0">
              <a:schemeClr val="accent1"/>
            </a:effectRef>
            <a:fontRef idx="minor">
              <a:schemeClr val="tx1"/>
            </a:fontRef>
          </p:style>
        </p:cxnSp>
      </p:grpSp>
      <p:sp>
        <p:nvSpPr>
          <p:cNvPr id="19" name="Rectangle 18"/>
          <p:cNvSpPr/>
          <p:nvPr/>
        </p:nvSpPr>
        <p:spPr>
          <a:xfrm>
            <a:off x="0" y="5794744"/>
            <a:ext cx="12192000" cy="1063256"/>
          </a:xfrm>
          <a:prstGeom prst="rect">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20" name="Group 19"/>
          <p:cNvGrpSpPr/>
          <p:nvPr/>
        </p:nvGrpSpPr>
        <p:grpSpPr>
          <a:xfrm rot="10800000">
            <a:off x="0" y="5665489"/>
            <a:ext cx="12192000" cy="63125"/>
            <a:chOff x="507492" y="1501519"/>
            <a:chExt cx="8129016" cy="63125"/>
          </a:xfrm>
        </p:grpSpPr>
        <p:cxnSp>
          <p:nvCxnSpPr>
            <p:cNvPr id="21" name="Straight Connector 20"/>
            <p:cNvCxnSpPr/>
            <p:nvPr/>
          </p:nvCxnSpPr>
          <p:spPr>
            <a:xfrm>
              <a:off x="507492" y="1564644"/>
              <a:ext cx="8129016" cy="0"/>
            </a:xfrm>
            <a:prstGeom prst="line">
              <a:avLst/>
            </a:prstGeom>
            <a:ln w="38100" cap="flat">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507492" y="1501519"/>
              <a:ext cx="8129016" cy="0"/>
            </a:xfrm>
            <a:prstGeom prst="line">
              <a:avLst/>
            </a:prstGeom>
            <a:ln w="12700" cap="flat">
              <a:solidFill>
                <a:schemeClr val="bg1"/>
              </a:solidFill>
              <a:miter lim="800000"/>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45466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rgbClr val="006600"/>
        </a:solidFill>
        <a:effectLst/>
      </p:bgPr>
    </p:bg>
    <p:spTree>
      <p:nvGrpSpPr>
        <p:cNvPr id="1" name=""/>
        <p:cNvGrpSpPr/>
        <p:nvPr/>
      </p:nvGrpSpPr>
      <p:grpSpPr>
        <a:xfrm>
          <a:off x="0" y="0"/>
          <a:ext cx="0" cy="0"/>
          <a:chOff x="0" y="0"/>
          <a:chExt cx="0" cy="0"/>
        </a:xfrm>
      </p:grpSpPr>
      <p:grpSp>
        <p:nvGrpSpPr>
          <p:cNvPr id="8" name="Group 7"/>
          <p:cNvGrpSpPr/>
          <p:nvPr/>
        </p:nvGrpSpPr>
        <p:grpSpPr>
          <a:xfrm>
            <a:off x="0" y="2514600"/>
            <a:ext cx="12192000" cy="3194035"/>
            <a:chOff x="647402" y="2514600"/>
            <a:chExt cx="10838688" cy="3194035"/>
          </a:xfrm>
          <a:solidFill>
            <a:schemeClr val="bg2">
              <a:lumMod val="40000"/>
              <a:lumOff val="60000"/>
            </a:schemeClr>
          </a:solidFill>
        </p:grpSpPr>
        <p:grpSp>
          <p:nvGrpSpPr>
            <p:cNvPr id="9" name="Group 8"/>
            <p:cNvGrpSpPr/>
            <p:nvPr/>
          </p:nvGrpSpPr>
          <p:grpSpPr>
            <a:xfrm>
              <a:off x="647402" y="2514600"/>
              <a:ext cx="10838688" cy="63125"/>
              <a:chOff x="507492" y="1501519"/>
              <a:chExt cx="8129016" cy="63125"/>
            </a:xfrm>
            <a:grpFill/>
          </p:grpSpPr>
          <p:cxnSp>
            <p:nvCxnSpPr>
              <p:cNvPr id="14" name="Straight Connector 13"/>
              <p:cNvCxnSpPr/>
              <p:nvPr/>
            </p:nvCxnSpPr>
            <p:spPr>
              <a:xfrm>
                <a:off x="507492" y="1564644"/>
                <a:ext cx="8129016" cy="0"/>
              </a:xfrm>
              <a:prstGeom prst="line">
                <a:avLst/>
              </a:prstGeom>
              <a:grpFill/>
              <a:ln w="38100" cap="flat">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507492" y="1501519"/>
                <a:ext cx="8129016" cy="0"/>
              </a:xfrm>
              <a:prstGeom prst="line">
                <a:avLst/>
              </a:prstGeom>
              <a:grpFill/>
              <a:ln w="12700" cap="flat">
                <a:solidFill>
                  <a:schemeClr val="bg1"/>
                </a:solidFill>
                <a:miter lim="800000"/>
              </a:ln>
            </p:spPr>
            <p:style>
              <a:lnRef idx="1">
                <a:schemeClr val="accent1"/>
              </a:lnRef>
              <a:fillRef idx="0">
                <a:schemeClr val="accent1"/>
              </a:fillRef>
              <a:effectRef idx="0">
                <a:schemeClr val="accent1"/>
              </a:effectRef>
              <a:fontRef idx="minor">
                <a:schemeClr val="tx1"/>
              </a:fontRef>
            </p:style>
          </p:cxnSp>
        </p:grpSp>
        <p:sp>
          <p:nvSpPr>
            <p:cNvPr id="10" name="Rectangle 9"/>
            <p:cNvSpPr/>
            <p:nvPr/>
          </p:nvSpPr>
          <p:spPr>
            <a:xfrm>
              <a:off x="647402" y="2640850"/>
              <a:ext cx="10838688" cy="29415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11" name="Group 10"/>
            <p:cNvGrpSpPr/>
            <p:nvPr/>
          </p:nvGrpSpPr>
          <p:grpSpPr>
            <a:xfrm rot="10800000">
              <a:off x="647402" y="5645510"/>
              <a:ext cx="10838688" cy="63125"/>
              <a:chOff x="507492" y="1501519"/>
              <a:chExt cx="8129016" cy="63125"/>
            </a:xfrm>
            <a:grpFill/>
          </p:grpSpPr>
          <p:cxnSp>
            <p:nvCxnSpPr>
              <p:cNvPr id="12" name="Straight Connector 11"/>
              <p:cNvCxnSpPr/>
              <p:nvPr/>
            </p:nvCxnSpPr>
            <p:spPr>
              <a:xfrm>
                <a:off x="507492" y="1564644"/>
                <a:ext cx="8129016" cy="0"/>
              </a:xfrm>
              <a:prstGeom prst="line">
                <a:avLst/>
              </a:prstGeom>
              <a:grpFill/>
              <a:ln w="38100" cap="flat">
                <a:solidFill>
                  <a:schemeClr val="bg1"/>
                </a:solidFill>
                <a:miter lim="800000"/>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507492" y="1501519"/>
                <a:ext cx="8129016" cy="0"/>
              </a:xfrm>
              <a:prstGeom prst="line">
                <a:avLst/>
              </a:prstGeom>
              <a:grpFill/>
              <a:ln w="12700" cap="flat">
                <a:solidFill>
                  <a:schemeClr val="bg1"/>
                </a:solidFill>
                <a:miter lim="800000"/>
              </a:ln>
            </p:spPr>
            <p:style>
              <a:lnRef idx="1">
                <a:schemeClr val="accent1"/>
              </a:lnRef>
              <a:fillRef idx="0">
                <a:schemeClr val="accent1"/>
              </a:fillRef>
              <a:effectRef idx="0">
                <a:schemeClr val="accent1"/>
              </a:effectRef>
              <a:fontRef idx="minor">
                <a:schemeClr val="tx1"/>
              </a:fontRef>
            </p:style>
          </p:cxnSp>
        </p:grpSp>
      </p:grpSp>
      <p:pic>
        <p:nvPicPr>
          <p:cNvPr id="7" name="Picture 6"/>
          <p:cNvPicPr>
            <a:picLocks noChangeAspect="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325880" y="0"/>
            <a:ext cx="1783188" cy="2971806"/>
          </a:xfrm>
          <a:prstGeom prst="rect">
            <a:avLst/>
          </a:prstGeom>
        </p:spPr>
      </p:pic>
      <p:sp>
        <p:nvSpPr>
          <p:cNvPr id="2" name="Title 1"/>
          <p:cNvSpPr>
            <a:spLocks noGrp="1"/>
          </p:cNvSpPr>
          <p:nvPr>
            <p:ph type="title"/>
          </p:nvPr>
        </p:nvSpPr>
        <p:spPr>
          <a:xfrm>
            <a:off x="1104899" y="2971806"/>
            <a:ext cx="10071099" cy="1684150"/>
          </a:xfrm>
        </p:spPr>
        <p:txBody>
          <a:bodyPr anchor="ctr">
            <a:normAutofit/>
          </a:bodyPr>
          <a:lstStyle>
            <a:lvl1pPr>
              <a:defRPr sz="4400" cap="all" baseline="0">
                <a:solidFill>
                  <a:schemeClr val="accent2">
                    <a:lumMod val="50000"/>
                  </a:schemeClr>
                </a:solidFill>
              </a:defRPr>
            </a:lvl1pPr>
          </a:lstStyle>
          <a:p>
            <a:r>
              <a:rPr lang="en-US" dirty="0"/>
              <a:t>Click to edit Master title style</a:t>
            </a:r>
            <a:endParaRPr dirty="0"/>
          </a:p>
        </p:txBody>
      </p:sp>
      <p:sp>
        <p:nvSpPr>
          <p:cNvPr id="3" name="Text Placeholder 2"/>
          <p:cNvSpPr>
            <a:spLocks noGrp="1"/>
          </p:cNvSpPr>
          <p:nvPr>
            <p:ph type="body" idx="1"/>
          </p:nvPr>
        </p:nvSpPr>
        <p:spPr>
          <a:xfrm>
            <a:off x="1104899" y="4655956"/>
            <a:ext cx="10071099" cy="509750"/>
          </a:xfrm>
        </p:spPr>
        <p:txBody>
          <a:bodyPr>
            <a:normAutofit/>
          </a:bodyPr>
          <a:lstStyle>
            <a:lvl1pPr marL="0" indent="0">
              <a:spcBef>
                <a:spcPts val="0"/>
              </a:spcBef>
              <a:buNone/>
              <a:defRPr sz="16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E62D371-9014-44D5-BB11-49E86F5FAA0E}" type="datetime1">
              <a:rPr lang="en-MY" smtClean="0"/>
              <a:t>12/6/2018</a:t>
            </a:fld>
            <a:endParaRPr lang="en-MY"/>
          </a:p>
        </p:txBody>
      </p:sp>
      <p:sp>
        <p:nvSpPr>
          <p:cNvPr id="5" name="Footer Placeholder 4"/>
          <p:cNvSpPr>
            <a:spLocks noGrp="1"/>
          </p:cNvSpPr>
          <p:nvPr>
            <p:ph type="ftr" sz="quarter" idx="11"/>
          </p:nvPr>
        </p:nvSpPr>
        <p:spPr/>
        <p:txBody>
          <a:bodyPr/>
          <a:lstStyle/>
          <a:p>
            <a:endParaRPr lang="en-MY"/>
          </a:p>
        </p:txBody>
      </p:sp>
      <p:sp>
        <p:nvSpPr>
          <p:cNvPr id="6" name="Slide Number Placeholder 5"/>
          <p:cNvSpPr>
            <a:spLocks noGrp="1"/>
          </p:cNvSpPr>
          <p:nvPr>
            <p:ph type="sldNum" sz="quarter" idx="12"/>
          </p:nvPr>
        </p:nvSpPr>
        <p:spPr/>
        <p:txBody>
          <a:bodyPr/>
          <a:lstStyle/>
          <a:p>
            <a:fld id="{329EAAF7-05C4-4063-B450-AE7E7F991D4D}" type="slidenum">
              <a:rPr lang="en-MY" smtClean="0"/>
              <a:t>‹#›</a:t>
            </a:fld>
            <a:endParaRPr lang="en-MY"/>
          </a:p>
        </p:txBody>
      </p:sp>
    </p:spTree>
    <p:extLst>
      <p:ext uri="{BB962C8B-B14F-4D97-AF65-F5344CB8AC3E}">
        <p14:creationId xmlns:p14="http://schemas.microsoft.com/office/powerpoint/2010/main" val="1324792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1104900" y="1600200"/>
            <a:ext cx="4914900" cy="4571999"/>
          </a:xfrm>
        </p:spPr>
        <p:txBody>
          <a:bodyPr/>
          <a:lstStyle>
            <a:lvl5pPr>
              <a:defRPr/>
            </a:lvl5pPr>
            <a:lvl6pPr>
              <a:defRPr/>
            </a:lvl6pPr>
            <a:lvl7pPr>
              <a:defRPr/>
            </a:lvl7pPr>
            <a:lvl8pPr>
              <a:defRPr/>
            </a:lvl8pPr>
            <a:lvl9pPr>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6172200" y="1600200"/>
            <a:ext cx="4914900" cy="4571999"/>
          </a:xfrm>
        </p:spPr>
        <p:txBody>
          <a:bodyPr/>
          <a:lstStyle>
            <a:lvl5pPr>
              <a:defRPr/>
            </a:lvl5pPr>
            <a:lvl6pPr>
              <a:defRPr/>
            </a:lvl6pPr>
            <a:lvl7pPr>
              <a:defRPr/>
            </a:lvl7pPr>
            <a:lvl8pPr>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4"/>
          <p:cNvSpPr>
            <a:spLocks noGrp="1"/>
          </p:cNvSpPr>
          <p:nvPr>
            <p:ph type="dt" sz="half" idx="10"/>
          </p:nvPr>
        </p:nvSpPr>
        <p:spPr/>
        <p:txBody>
          <a:bodyPr/>
          <a:lstStyle/>
          <a:p>
            <a:fld id="{B9013B08-79D3-4EED-942B-98FDC5657315}" type="datetime1">
              <a:rPr lang="en-MY" smtClean="0"/>
              <a:t>12/6/2018</a:t>
            </a:fld>
            <a:endParaRPr lang="en-MY"/>
          </a:p>
        </p:txBody>
      </p:sp>
      <p:sp>
        <p:nvSpPr>
          <p:cNvPr id="6" name="Footer Placeholder 5"/>
          <p:cNvSpPr>
            <a:spLocks noGrp="1"/>
          </p:cNvSpPr>
          <p:nvPr>
            <p:ph type="ftr" sz="quarter" idx="11"/>
          </p:nvPr>
        </p:nvSpPr>
        <p:spPr/>
        <p:txBody>
          <a:bodyPr/>
          <a:lstStyle/>
          <a:p>
            <a:endParaRPr lang="en-MY"/>
          </a:p>
        </p:txBody>
      </p:sp>
      <p:sp>
        <p:nvSpPr>
          <p:cNvPr id="7" name="Slide Number Placeholder 6"/>
          <p:cNvSpPr>
            <a:spLocks noGrp="1"/>
          </p:cNvSpPr>
          <p:nvPr>
            <p:ph type="sldNum" sz="quarter" idx="12"/>
          </p:nvPr>
        </p:nvSpPr>
        <p:spPr/>
        <p:txBody>
          <a:bodyPr/>
          <a:lstStyle/>
          <a:p>
            <a:fld id="{329EAAF7-05C4-4063-B450-AE7E7F991D4D}" type="slidenum">
              <a:rPr lang="en-MY" smtClean="0"/>
              <a:t>‹#›</a:t>
            </a:fld>
            <a:endParaRPr lang="en-MY"/>
          </a:p>
        </p:txBody>
      </p:sp>
    </p:spTree>
    <p:extLst>
      <p:ext uri="{BB962C8B-B14F-4D97-AF65-F5344CB8AC3E}">
        <p14:creationId xmlns:p14="http://schemas.microsoft.com/office/powerpoint/2010/main" val="1158056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Text Placeholder 2"/>
          <p:cNvSpPr>
            <a:spLocks noGrp="1"/>
          </p:cNvSpPr>
          <p:nvPr>
            <p:ph type="body" idx="1"/>
          </p:nvPr>
        </p:nvSpPr>
        <p:spPr>
          <a:xfrm>
            <a:off x="1104900" y="1600200"/>
            <a:ext cx="4919472" cy="823912"/>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04900" y="2424112"/>
            <a:ext cx="4919472" cy="37480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6166110" y="1600200"/>
            <a:ext cx="4919472" cy="823912"/>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66110" y="2424112"/>
            <a:ext cx="4919472" cy="37480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7" name="Date Placeholder 6"/>
          <p:cNvSpPr>
            <a:spLocks noGrp="1"/>
          </p:cNvSpPr>
          <p:nvPr>
            <p:ph type="dt" sz="half" idx="10"/>
          </p:nvPr>
        </p:nvSpPr>
        <p:spPr/>
        <p:txBody>
          <a:bodyPr/>
          <a:lstStyle/>
          <a:p>
            <a:fld id="{6B6C1EF2-E098-40FB-8967-060FC0573FDD}" type="datetime1">
              <a:rPr lang="en-MY" smtClean="0"/>
              <a:t>12/6/2018</a:t>
            </a:fld>
            <a:endParaRPr lang="en-MY"/>
          </a:p>
        </p:txBody>
      </p:sp>
      <p:sp>
        <p:nvSpPr>
          <p:cNvPr id="8" name="Footer Placeholder 7"/>
          <p:cNvSpPr>
            <a:spLocks noGrp="1"/>
          </p:cNvSpPr>
          <p:nvPr>
            <p:ph type="ftr" sz="quarter" idx="11"/>
          </p:nvPr>
        </p:nvSpPr>
        <p:spPr/>
        <p:txBody>
          <a:bodyPr/>
          <a:lstStyle/>
          <a:p>
            <a:endParaRPr lang="en-MY"/>
          </a:p>
        </p:txBody>
      </p:sp>
      <p:sp>
        <p:nvSpPr>
          <p:cNvPr id="9" name="Slide Number Placeholder 8"/>
          <p:cNvSpPr>
            <a:spLocks noGrp="1"/>
          </p:cNvSpPr>
          <p:nvPr>
            <p:ph type="sldNum" sz="quarter" idx="12"/>
          </p:nvPr>
        </p:nvSpPr>
        <p:spPr/>
        <p:txBody>
          <a:bodyPr/>
          <a:lstStyle/>
          <a:p>
            <a:fld id="{329EAAF7-05C4-4063-B450-AE7E7F991D4D}" type="slidenum">
              <a:rPr lang="en-MY" smtClean="0"/>
              <a:t>‹#›</a:t>
            </a:fld>
            <a:endParaRPr lang="en-MY"/>
          </a:p>
        </p:txBody>
      </p:sp>
    </p:spTree>
    <p:extLst>
      <p:ext uri="{BB962C8B-B14F-4D97-AF65-F5344CB8AC3E}">
        <p14:creationId xmlns:p14="http://schemas.microsoft.com/office/powerpoint/2010/main" val="2911830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Date Placeholder 2"/>
          <p:cNvSpPr>
            <a:spLocks noGrp="1"/>
          </p:cNvSpPr>
          <p:nvPr>
            <p:ph type="dt" sz="half" idx="10"/>
          </p:nvPr>
        </p:nvSpPr>
        <p:spPr/>
        <p:txBody>
          <a:bodyPr/>
          <a:lstStyle/>
          <a:p>
            <a:fld id="{E9697029-CBA8-4DFE-A57A-43AB017DD238}" type="datetime1">
              <a:rPr lang="en-MY" smtClean="0"/>
              <a:t>12/6/2018</a:t>
            </a:fld>
            <a:endParaRPr lang="en-MY"/>
          </a:p>
        </p:txBody>
      </p:sp>
      <p:sp>
        <p:nvSpPr>
          <p:cNvPr id="4" name="Footer Placeholder 3"/>
          <p:cNvSpPr>
            <a:spLocks noGrp="1"/>
          </p:cNvSpPr>
          <p:nvPr>
            <p:ph type="ftr" sz="quarter" idx="11"/>
          </p:nvPr>
        </p:nvSpPr>
        <p:spPr/>
        <p:txBody>
          <a:bodyPr/>
          <a:lstStyle/>
          <a:p>
            <a:endParaRPr lang="en-MY"/>
          </a:p>
        </p:txBody>
      </p:sp>
      <p:sp>
        <p:nvSpPr>
          <p:cNvPr id="5" name="Slide Number Placeholder 4"/>
          <p:cNvSpPr>
            <a:spLocks noGrp="1"/>
          </p:cNvSpPr>
          <p:nvPr>
            <p:ph type="sldNum" sz="quarter" idx="12"/>
          </p:nvPr>
        </p:nvSpPr>
        <p:spPr/>
        <p:txBody>
          <a:bodyPr/>
          <a:lstStyle/>
          <a:p>
            <a:fld id="{329EAAF7-05C4-4063-B450-AE7E7F991D4D}" type="slidenum">
              <a:rPr lang="en-MY" smtClean="0"/>
              <a:t>‹#›</a:t>
            </a:fld>
            <a:endParaRPr lang="en-MY"/>
          </a:p>
        </p:txBody>
      </p:sp>
    </p:spTree>
    <p:extLst>
      <p:ext uri="{BB962C8B-B14F-4D97-AF65-F5344CB8AC3E}">
        <p14:creationId xmlns:p14="http://schemas.microsoft.com/office/powerpoint/2010/main" val="944288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8F5E9F-A6C3-4024-80C3-83AA952D1A8D}" type="datetime1">
              <a:rPr lang="en-MY" smtClean="0"/>
              <a:t>12/6/2018</a:t>
            </a:fld>
            <a:endParaRPr lang="en-MY"/>
          </a:p>
        </p:txBody>
      </p:sp>
      <p:sp>
        <p:nvSpPr>
          <p:cNvPr id="3" name="Footer Placeholder 2"/>
          <p:cNvSpPr>
            <a:spLocks noGrp="1"/>
          </p:cNvSpPr>
          <p:nvPr>
            <p:ph type="ftr" sz="quarter" idx="11"/>
          </p:nvPr>
        </p:nvSpPr>
        <p:spPr/>
        <p:txBody>
          <a:bodyPr/>
          <a:lstStyle/>
          <a:p>
            <a:endParaRPr lang="en-MY"/>
          </a:p>
        </p:txBody>
      </p:sp>
      <p:sp>
        <p:nvSpPr>
          <p:cNvPr id="4" name="Slide Number Placeholder 3"/>
          <p:cNvSpPr>
            <a:spLocks noGrp="1"/>
          </p:cNvSpPr>
          <p:nvPr>
            <p:ph type="sldNum" sz="quarter" idx="12"/>
          </p:nvPr>
        </p:nvSpPr>
        <p:spPr/>
        <p:txBody>
          <a:bodyPr/>
          <a:lstStyle/>
          <a:p>
            <a:fld id="{329EAAF7-05C4-4063-B450-AE7E7F991D4D}" type="slidenum">
              <a:rPr lang="en-MY" smtClean="0"/>
              <a:t>‹#›</a:t>
            </a:fld>
            <a:endParaRPr lang="en-MY"/>
          </a:p>
        </p:txBody>
      </p:sp>
    </p:spTree>
    <p:extLst>
      <p:ext uri="{BB962C8B-B14F-4D97-AF65-F5344CB8AC3E}">
        <p14:creationId xmlns:p14="http://schemas.microsoft.com/office/powerpoint/2010/main" val="1822943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lvl1pPr>
              <a:defRPr sz="3200"/>
            </a:lvl1pPr>
          </a:lstStyle>
          <a:p>
            <a:r>
              <a:rPr lang="en-US"/>
              <a:t>Click to edit Master title style</a:t>
            </a:r>
            <a:endParaRPr/>
          </a:p>
        </p:txBody>
      </p:sp>
      <p:sp>
        <p:nvSpPr>
          <p:cNvPr id="4" name="Text Placeholder 3"/>
          <p:cNvSpPr>
            <a:spLocks noGrp="1"/>
          </p:cNvSpPr>
          <p:nvPr>
            <p:ph type="body" sz="half" idx="2"/>
          </p:nvPr>
        </p:nvSpPr>
        <p:spPr>
          <a:xfrm>
            <a:off x="1104900" y="1600200"/>
            <a:ext cx="4384548" cy="4572000"/>
          </a:xfrm>
        </p:spPr>
        <p:txBody>
          <a:bodyPr>
            <a:normAutofit/>
          </a:bodyPr>
          <a:lstStyle>
            <a:lvl1pPr marL="0" indent="0">
              <a:spcBef>
                <a:spcPts val="1200"/>
              </a:spcBef>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Content Placeholder 2"/>
          <p:cNvSpPr>
            <a:spLocks noGrp="1"/>
          </p:cNvSpPr>
          <p:nvPr>
            <p:ph idx="1"/>
          </p:nvPr>
        </p:nvSpPr>
        <p:spPr>
          <a:xfrm>
            <a:off x="5641848" y="1600199"/>
            <a:ext cx="5445252" cy="4572001"/>
          </a:xfrm>
        </p:spPr>
        <p:txBody>
          <a:bodyPr>
            <a:normAutofit/>
          </a:bodyPr>
          <a:lstStyle>
            <a:lvl1pPr>
              <a:defRPr sz="2000"/>
            </a:lvl1pPr>
            <a:lvl2pPr>
              <a:defRPr sz="16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4"/>
          <p:cNvSpPr>
            <a:spLocks noGrp="1"/>
          </p:cNvSpPr>
          <p:nvPr>
            <p:ph type="dt" sz="half" idx="10"/>
          </p:nvPr>
        </p:nvSpPr>
        <p:spPr/>
        <p:txBody>
          <a:bodyPr/>
          <a:lstStyle/>
          <a:p>
            <a:fld id="{C18DD7BF-7DAA-4A5E-890D-8285CDD7BAEA}" type="datetime1">
              <a:rPr lang="en-MY" smtClean="0"/>
              <a:t>12/6/2018</a:t>
            </a:fld>
            <a:endParaRPr lang="en-MY"/>
          </a:p>
        </p:txBody>
      </p:sp>
      <p:sp>
        <p:nvSpPr>
          <p:cNvPr id="6" name="Footer Placeholder 5"/>
          <p:cNvSpPr>
            <a:spLocks noGrp="1"/>
          </p:cNvSpPr>
          <p:nvPr>
            <p:ph type="ftr" sz="quarter" idx="11"/>
          </p:nvPr>
        </p:nvSpPr>
        <p:spPr/>
        <p:txBody>
          <a:bodyPr/>
          <a:lstStyle/>
          <a:p>
            <a:endParaRPr lang="en-MY"/>
          </a:p>
        </p:txBody>
      </p:sp>
      <p:sp>
        <p:nvSpPr>
          <p:cNvPr id="7" name="Slide Number Placeholder 6"/>
          <p:cNvSpPr>
            <a:spLocks noGrp="1"/>
          </p:cNvSpPr>
          <p:nvPr>
            <p:ph type="sldNum" sz="quarter" idx="12"/>
          </p:nvPr>
        </p:nvSpPr>
        <p:spPr/>
        <p:txBody>
          <a:bodyPr/>
          <a:lstStyle/>
          <a:p>
            <a:fld id="{329EAAF7-05C4-4063-B450-AE7E7F991D4D}" type="slidenum">
              <a:rPr lang="en-MY" smtClean="0"/>
              <a:t>‹#›</a:t>
            </a:fld>
            <a:endParaRPr lang="en-MY"/>
          </a:p>
        </p:txBody>
      </p:sp>
    </p:spTree>
    <p:extLst>
      <p:ext uri="{BB962C8B-B14F-4D97-AF65-F5344CB8AC3E}">
        <p14:creationId xmlns:p14="http://schemas.microsoft.com/office/powerpoint/2010/main" val="3995273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microsoft.com/office/2007/relationships/hdphoto" Target="../media/hdphoto1.wdp"/><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p:nvSpPr>
          <p:cNvPr id="11" name="Rectangle 10"/>
          <p:cNvSpPr/>
          <p:nvPr userDrawn="1"/>
        </p:nvSpPr>
        <p:spPr>
          <a:xfrm>
            <a:off x="0" y="6172200"/>
            <a:ext cx="12192000" cy="760936"/>
          </a:xfrm>
          <a:prstGeom prst="rect">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userDrawn="1"/>
        </p:nvSpPr>
        <p:spPr>
          <a:xfrm>
            <a:off x="0" y="-34000"/>
            <a:ext cx="12192000" cy="1337603"/>
          </a:xfrm>
          <a:prstGeom prst="rect">
            <a:avLst/>
          </a:prstGeom>
          <a:solidFill>
            <a:srgbClr val="00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Placeholder 1"/>
          <p:cNvSpPr>
            <a:spLocks noGrp="1"/>
          </p:cNvSpPr>
          <p:nvPr>
            <p:ph type="title"/>
          </p:nvPr>
        </p:nvSpPr>
        <p:spPr>
          <a:xfrm>
            <a:off x="1104900" y="76200"/>
            <a:ext cx="9980682" cy="1096962"/>
          </a:xfrm>
          <a:prstGeom prst="rect">
            <a:avLst/>
          </a:prstGeom>
        </p:spPr>
        <p:txBody>
          <a:bodyPr vert="horz" lIns="0" tIns="45720" rIns="0" bIns="45720" rtlCol="0" anchor="b">
            <a:normAutofit/>
          </a:bodyPr>
          <a:lstStyle/>
          <a:p>
            <a:r>
              <a:rPr lang="en-US" dirty="0"/>
              <a:t>Click to edit Master title style</a:t>
            </a:r>
            <a:endParaRPr dirty="0"/>
          </a:p>
        </p:txBody>
      </p:sp>
      <p:sp>
        <p:nvSpPr>
          <p:cNvPr id="3" name="Text Placeholder 2"/>
          <p:cNvSpPr>
            <a:spLocks noGrp="1"/>
          </p:cNvSpPr>
          <p:nvPr>
            <p:ph type="body" idx="1"/>
          </p:nvPr>
        </p:nvSpPr>
        <p:spPr>
          <a:xfrm>
            <a:off x="1104900" y="1600200"/>
            <a:ext cx="9982200" cy="4572000"/>
          </a:xfrm>
          <a:prstGeom prst="rect">
            <a:avLst/>
          </a:prstGeom>
        </p:spPr>
        <p:txBody>
          <a:bodyPr vert="horz" lIns="0" tIns="45720" rIns="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
        <p:nvSpPr>
          <p:cNvPr id="4" name="Date Placeholder 3"/>
          <p:cNvSpPr>
            <a:spLocks noGrp="1"/>
          </p:cNvSpPr>
          <p:nvPr>
            <p:ph type="dt" sz="half" idx="2"/>
          </p:nvPr>
        </p:nvSpPr>
        <p:spPr>
          <a:xfrm>
            <a:off x="1104899" y="6356351"/>
            <a:ext cx="1829559" cy="365125"/>
          </a:xfrm>
          <a:prstGeom prst="rect">
            <a:avLst/>
          </a:prstGeom>
        </p:spPr>
        <p:txBody>
          <a:bodyPr vert="horz" lIns="0" tIns="45720" rIns="0" bIns="45720" rtlCol="0" anchor="ctr"/>
          <a:lstStyle>
            <a:lvl1pPr algn="l">
              <a:defRPr sz="1200" baseline="0">
                <a:solidFill>
                  <a:schemeClr val="bg1"/>
                </a:solidFill>
              </a:defRPr>
            </a:lvl1pPr>
          </a:lstStyle>
          <a:p>
            <a:fld id="{BC32ECDE-65AA-4C1C-ACB8-173BD01D88FC}" type="datetime1">
              <a:rPr lang="en-MY" smtClean="0"/>
              <a:t>12/6/2018</a:t>
            </a:fld>
            <a:endParaRPr lang="en-MY" dirty="0"/>
          </a:p>
        </p:txBody>
      </p:sp>
      <p:sp>
        <p:nvSpPr>
          <p:cNvPr id="5" name="Footer Placeholder 4"/>
          <p:cNvSpPr>
            <a:spLocks noGrp="1"/>
          </p:cNvSpPr>
          <p:nvPr>
            <p:ph type="ftr" sz="quarter" idx="3"/>
          </p:nvPr>
        </p:nvSpPr>
        <p:spPr>
          <a:xfrm>
            <a:off x="2934459" y="6356350"/>
            <a:ext cx="6323082" cy="365126"/>
          </a:xfrm>
          <a:prstGeom prst="rect">
            <a:avLst/>
          </a:prstGeom>
        </p:spPr>
        <p:txBody>
          <a:bodyPr vert="horz" lIns="0" tIns="45720" rIns="0" bIns="45720" rtlCol="0" anchor="ctr"/>
          <a:lstStyle>
            <a:lvl1pPr algn="ctr">
              <a:defRPr sz="1200" baseline="0">
                <a:solidFill>
                  <a:schemeClr val="bg1"/>
                </a:solidFill>
              </a:defRPr>
            </a:lvl1pPr>
          </a:lstStyle>
          <a:p>
            <a:endParaRPr lang="en-MY" dirty="0"/>
          </a:p>
        </p:txBody>
      </p:sp>
      <p:sp>
        <p:nvSpPr>
          <p:cNvPr id="6" name="Slide Number Placeholder 5"/>
          <p:cNvSpPr>
            <a:spLocks noGrp="1"/>
          </p:cNvSpPr>
          <p:nvPr>
            <p:ph type="sldNum" sz="quarter" idx="4"/>
          </p:nvPr>
        </p:nvSpPr>
        <p:spPr>
          <a:xfrm>
            <a:off x="9256782" y="6356351"/>
            <a:ext cx="1828800" cy="365125"/>
          </a:xfrm>
          <a:prstGeom prst="rect">
            <a:avLst/>
          </a:prstGeom>
        </p:spPr>
        <p:txBody>
          <a:bodyPr vert="horz" lIns="0" tIns="45720" rIns="0" bIns="45720" rtlCol="0" anchor="ctr"/>
          <a:lstStyle>
            <a:lvl1pPr algn="r">
              <a:defRPr sz="1200" baseline="0">
                <a:solidFill>
                  <a:schemeClr val="bg1"/>
                </a:solidFill>
              </a:defRPr>
            </a:lvl1pPr>
          </a:lstStyle>
          <a:p>
            <a:fld id="{329EAAF7-05C4-4063-B450-AE7E7F991D4D}" type="slidenum">
              <a:rPr lang="en-MY" smtClean="0"/>
              <a:pPr/>
              <a:t>‹#›</a:t>
            </a:fld>
            <a:endParaRPr lang="en-MY" dirty="0"/>
          </a:p>
        </p:txBody>
      </p:sp>
      <p:pic>
        <p:nvPicPr>
          <p:cNvPr id="12" name="Picture 11"/>
          <p:cNvPicPr>
            <a:picLocks noChangeAspect="1"/>
          </p:cNvPicPr>
          <p:nvPr userDrawn="1"/>
        </p:nvPicPr>
        <p:blipFill rotWithShape="1">
          <a:blip r:embed="rId14" cstate="print">
            <a:duotone>
              <a:schemeClr val="accent2">
                <a:shade val="45000"/>
                <a:satMod val="135000"/>
              </a:schemeClr>
              <a:prstClr val="white"/>
            </a:duotone>
            <a:extLst>
              <a:ext uri="{BEBA8EAE-BF5A-486C-A8C5-ECC9F3942E4B}">
                <a14:imgProps xmlns:a14="http://schemas.microsoft.com/office/drawing/2010/main">
                  <a14:imgLayer r:embed="rId15">
                    <a14:imgEffect>
                      <a14:saturation sat="30000"/>
                    </a14:imgEffect>
                  </a14:imgLayer>
                </a14:imgProps>
              </a:ext>
              <a:ext uri="{28A0092B-C50C-407E-A947-70E740481C1C}">
                <a14:useLocalDpi xmlns:a14="http://schemas.microsoft.com/office/drawing/2010/main" val="0"/>
              </a:ext>
            </a:extLst>
          </a:blip>
          <a:srcRect/>
          <a:stretch/>
        </p:blipFill>
        <p:spPr>
          <a:xfrm>
            <a:off x="0" y="-34000"/>
            <a:ext cx="1245937" cy="1634200"/>
          </a:xfrm>
          <a:prstGeom prst="rect">
            <a:avLst/>
          </a:prstGeom>
        </p:spPr>
      </p:pic>
    </p:spTree>
    <p:extLst>
      <p:ext uri="{BB962C8B-B14F-4D97-AF65-F5344CB8AC3E}">
        <p14:creationId xmlns:p14="http://schemas.microsoft.com/office/powerpoint/2010/main" val="2018823376"/>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 id="2147483776"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0000"/>
        </a:lnSpc>
        <a:spcBef>
          <a:spcPct val="0"/>
        </a:spcBef>
        <a:buNone/>
        <a:defRPr sz="36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800"/>
        </a:spcBef>
        <a:buFont typeface="Wingdings" panose="05000000000000000000" pitchFamily="2" charset="2"/>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600"/>
        </a:spcBef>
        <a:buFont typeface="Wingdings" panose="05000000000000000000" pitchFamily="2" charset="2"/>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600"/>
        </a:spcBef>
        <a:buFont typeface="Wingdings" panose="05000000000000000000" pitchFamily="2" charset="2"/>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600"/>
        </a:spcBef>
        <a:buFont typeface="Wingdings" panose="05000000000000000000" pitchFamily="2" charset="2"/>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600"/>
        </a:spcBef>
        <a:buFont typeface="Wingdings" panose="05000000000000000000" pitchFamily="2" charset="2"/>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Wingdings" panose="05000000000000000000" pitchFamily="2" charset="2"/>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Wingdings" panose="05000000000000000000" pitchFamily="2" charset="2"/>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Wingdings" panose="05000000000000000000" pitchFamily="2" charset="2"/>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Wingdings" panose="05000000000000000000" pitchFamily="2" charset="2"/>
        <a:buChar char="§"/>
        <a:defRPr sz="14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96">
          <p15:clr>
            <a:srgbClr val="F26B43"/>
          </p15:clr>
        </p15:guide>
        <p15:guide id="2" pos="6984">
          <p15:clr>
            <a:srgbClr val="F26B43"/>
          </p15:clr>
        </p15:guide>
        <p15:guide id="3" orient="horz" pos="1008">
          <p15:clr>
            <a:srgbClr val="F26B43"/>
          </p15:clr>
        </p15:guide>
        <p15:guide id="4" orient="horz" pos="3888">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19.jpeg"/></Relationships>
</file>

<file path=ppt/slides/_rels/slide31.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4D3E3E-4555-9749-9AD6-C6C699FCFBDE}"/>
              </a:ext>
            </a:extLst>
          </p:cNvPr>
          <p:cNvSpPr>
            <a:spLocks noGrp="1"/>
          </p:cNvSpPr>
          <p:nvPr>
            <p:ph type="ctrTitle"/>
          </p:nvPr>
        </p:nvSpPr>
        <p:spPr/>
        <p:txBody>
          <a:bodyPr>
            <a:normAutofit fontScale="90000"/>
          </a:bodyPr>
          <a:lstStyle/>
          <a:p>
            <a:r>
              <a:rPr lang="en-MY" b="1" dirty="0"/>
              <a:t>Training Module CPG  </a:t>
            </a:r>
            <a:br>
              <a:rPr lang="en-MY" b="1" dirty="0"/>
            </a:br>
            <a:r>
              <a:rPr lang="en-MY" b="1" dirty="0"/>
              <a:t>Management of Glaucoma – </a:t>
            </a:r>
            <a:br>
              <a:rPr lang="en-MY" b="1" dirty="0"/>
            </a:br>
            <a:r>
              <a:rPr lang="en-MY" b="1" dirty="0"/>
              <a:t>Special Conditions</a:t>
            </a:r>
            <a:endParaRPr lang="en-US" b="1" dirty="0"/>
          </a:p>
        </p:txBody>
      </p:sp>
      <p:sp>
        <p:nvSpPr>
          <p:cNvPr id="3" name="Subtitle 2">
            <a:extLst>
              <a:ext uri="{FF2B5EF4-FFF2-40B4-BE49-F238E27FC236}">
                <a16:creationId xmlns:a16="http://schemas.microsoft.com/office/drawing/2014/main" id="{F6C703B7-219C-1540-B32E-8351D7CE9FDA}"/>
              </a:ext>
            </a:extLst>
          </p:cNvPr>
          <p:cNvSpPr>
            <a:spLocks noGrp="1"/>
          </p:cNvSpPr>
          <p:nvPr>
            <p:ph type="subTitle" idx="1"/>
          </p:nvPr>
        </p:nvSpPr>
        <p:spPr>
          <a:xfrm>
            <a:off x="520439" y="4134238"/>
            <a:ext cx="7124370" cy="2443025"/>
          </a:xfrm>
        </p:spPr>
        <p:txBody>
          <a:bodyPr>
            <a:noAutofit/>
          </a:bodyPr>
          <a:lstStyle/>
          <a:p>
            <a:pPr algn="just">
              <a:lnSpc>
                <a:spcPct val="100000"/>
              </a:lnSpc>
              <a:spcBef>
                <a:spcPct val="0"/>
              </a:spcBef>
            </a:pPr>
            <a:r>
              <a:rPr lang="en-MY" altLang="en-US" sz="2800" b="1" dirty="0"/>
              <a:t>Dr. Ong </a:t>
            </a:r>
            <a:r>
              <a:rPr lang="en-MY" altLang="en-US" sz="2800" b="1" dirty="0" err="1"/>
              <a:t>Poh</a:t>
            </a:r>
            <a:r>
              <a:rPr lang="en-MY" altLang="en-US" sz="2800" b="1" dirty="0"/>
              <a:t> Yan</a:t>
            </a:r>
          </a:p>
          <a:p>
            <a:pPr algn="just">
              <a:lnSpc>
                <a:spcPct val="100000"/>
              </a:lnSpc>
              <a:spcBef>
                <a:spcPct val="0"/>
              </a:spcBef>
            </a:pPr>
            <a:r>
              <a:rPr lang="en-MY" altLang="en-US" sz="2000" b="1" dirty="0"/>
              <a:t>Consultant  Ophthalmologist </a:t>
            </a:r>
          </a:p>
          <a:p>
            <a:pPr algn="just">
              <a:lnSpc>
                <a:spcPct val="100000"/>
              </a:lnSpc>
              <a:spcBef>
                <a:spcPct val="0"/>
              </a:spcBef>
            </a:pPr>
            <a:r>
              <a:rPr lang="en-MY" altLang="en-US" sz="2000" b="1" dirty="0"/>
              <a:t>Hospital Selayang</a:t>
            </a:r>
          </a:p>
          <a:p>
            <a:pPr algn="just">
              <a:lnSpc>
                <a:spcPct val="100000"/>
              </a:lnSpc>
              <a:spcBef>
                <a:spcPct val="0"/>
              </a:spcBef>
            </a:pPr>
            <a:endParaRPr lang="en-MY" altLang="en-US" sz="2000" b="1" dirty="0"/>
          </a:p>
          <a:p>
            <a:pPr algn="just">
              <a:lnSpc>
                <a:spcPct val="100000"/>
              </a:lnSpc>
              <a:spcBef>
                <a:spcPct val="0"/>
              </a:spcBef>
            </a:pPr>
            <a:r>
              <a:rPr lang="en-MY" altLang="en-US" sz="2800" b="1" dirty="0"/>
              <a:t>Dr. Farrah Jaafar</a:t>
            </a:r>
          </a:p>
          <a:p>
            <a:pPr algn="just">
              <a:lnSpc>
                <a:spcPct val="100000"/>
              </a:lnSpc>
              <a:spcBef>
                <a:spcPct val="0"/>
              </a:spcBef>
            </a:pPr>
            <a:r>
              <a:rPr lang="en-MY" altLang="en-US" sz="2000" b="1" dirty="0"/>
              <a:t>Ophthalmologist</a:t>
            </a:r>
          </a:p>
          <a:p>
            <a:pPr algn="just">
              <a:lnSpc>
                <a:spcPct val="100000"/>
              </a:lnSpc>
              <a:spcBef>
                <a:spcPct val="0"/>
              </a:spcBef>
            </a:pPr>
            <a:r>
              <a:rPr lang="en-MY" altLang="en-US" sz="2000" b="1" dirty="0"/>
              <a:t>Hospital </a:t>
            </a:r>
            <a:r>
              <a:rPr lang="en-MY" altLang="en-US" sz="2000" b="1" dirty="0" err="1"/>
              <a:t>Sultanah</a:t>
            </a:r>
            <a:r>
              <a:rPr lang="en-MY" altLang="en-US" sz="2000" b="1" dirty="0"/>
              <a:t> </a:t>
            </a:r>
            <a:r>
              <a:rPr lang="en-MY" altLang="en-US" sz="2000" b="1" dirty="0" err="1"/>
              <a:t>Bahiyah</a:t>
            </a:r>
            <a:r>
              <a:rPr lang="en-MY" altLang="en-US" sz="2000" b="1" dirty="0"/>
              <a:t> </a:t>
            </a:r>
          </a:p>
        </p:txBody>
      </p:sp>
      <p:sp>
        <p:nvSpPr>
          <p:cNvPr id="4" name="Slide Number Placeholder 3">
            <a:extLst>
              <a:ext uri="{FF2B5EF4-FFF2-40B4-BE49-F238E27FC236}">
                <a16:creationId xmlns:a16="http://schemas.microsoft.com/office/drawing/2014/main" id="{599AC0AC-312E-47C1-BEAF-3CA0E948CC68}"/>
              </a:ext>
            </a:extLst>
          </p:cNvPr>
          <p:cNvSpPr>
            <a:spLocks noGrp="1"/>
          </p:cNvSpPr>
          <p:nvPr>
            <p:ph type="sldNum" sz="quarter" idx="12"/>
          </p:nvPr>
        </p:nvSpPr>
        <p:spPr/>
        <p:txBody>
          <a:bodyPr/>
          <a:lstStyle/>
          <a:p>
            <a:fld id="{329EAAF7-05C4-4063-B450-AE7E7F991D4D}" type="slidenum">
              <a:rPr lang="en-MY" smtClean="0"/>
              <a:t>1</a:t>
            </a:fld>
            <a:endParaRPr lang="en-MY"/>
          </a:p>
        </p:txBody>
      </p:sp>
    </p:spTree>
    <p:extLst>
      <p:ext uri="{BB962C8B-B14F-4D97-AF65-F5344CB8AC3E}">
        <p14:creationId xmlns:p14="http://schemas.microsoft.com/office/powerpoint/2010/main" val="2842060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normAutofit/>
          </a:bodyPr>
          <a:lstStyle/>
          <a:p>
            <a:pPr>
              <a:defRPr/>
            </a:pPr>
            <a:r>
              <a:rPr lang="en-US" altLang="en-US" sz="4000" b="1" dirty="0"/>
              <a:t>Management</a:t>
            </a:r>
            <a:r>
              <a:rPr lang="en-US" altLang="en-US" sz="2000" b="1" dirty="0"/>
              <a:t>-2</a:t>
            </a:r>
          </a:p>
        </p:txBody>
      </p:sp>
      <p:sp>
        <p:nvSpPr>
          <p:cNvPr id="28675" name="Content Placeholder 2"/>
          <p:cNvSpPr>
            <a:spLocks noGrp="1"/>
          </p:cNvSpPr>
          <p:nvPr>
            <p:ph idx="1"/>
          </p:nvPr>
        </p:nvSpPr>
        <p:spPr>
          <a:xfrm>
            <a:off x="1120942" y="1600200"/>
            <a:ext cx="9982200" cy="4572000"/>
          </a:xfrm>
        </p:spPr>
        <p:txBody>
          <a:bodyPr/>
          <a:lstStyle/>
          <a:p>
            <a:pPr marL="0" indent="0" eaLnBrk="1" hangingPunct="1">
              <a:buFont typeface="Arial" charset="0"/>
              <a:buNone/>
              <a:defRPr/>
            </a:pPr>
            <a:r>
              <a:rPr lang="en-MY" altLang="en-US" sz="2400" dirty="0"/>
              <a:t>2. </a:t>
            </a:r>
            <a:r>
              <a:rPr lang="en-MY" altLang="en-US" sz="2400" b="1" u="sng" dirty="0"/>
              <a:t>Decision on modality of treatment  </a:t>
            </a:r>
          </a:p>
          <a:p>
            <a:pPr marL="633413" indent="-268288" eaLnBrk="1" hangingPunct="1">
              <a:buFont typeface="Wingdings" pitchFamily="2" charset="2"/>
              <a:buChar char="ü"/>
              <a:tabLst>
                <a:tab pos="801688" algn="l"/>
              </a:tabLst>
              <a:defRPr/>
            </a:pPr>
            <a:r>
              <a:rPr lang="en-MY" altLang="en-US" sz="2400" dirty="0"/>
              <a:t> </a:t>
            </a:r>
            <a:r>
              <a:rPr lang="en-MY" altLang="en-US" dirty="0"/>
              <a:t>Observation</a:t>
            </a:r>
          </a:p>
          <a:p>
            <a:pPr marL="801688" indent="-436563" eaLnBrk="1" hangingPunct="1">
              <a:buFont typeface="Wingdings" pitchFamily="2" charset="2"/>
              <a:buChar char="ü"/>
              <a:defRPr/>
            </a:pPr>
            <a:r>
              <a:rPr lang="en-MY" altLang="en-US" dirty="0"/>
              <a:t>Treatment (e.g. medication, laser treatment)</a:t>
            </a:r>
          </a:p>
          <a:p>
            <a:pPr marL="0" indent="0" eaLnBrk="1" hangingPunct="1">
              <a:buNone/>
              <a:defRPr/>
            </a:pPr>
            <a:endParaRPr lang="en-MY" altLang="en-US" dirty="0"/>
          </a:p>
          <a:p>
            <a:pPr marL="0" indent="0" eaLnBrk="1" hangingPunct="1">
              <a:buFont typeface="Arial" charset="0"/>
              <a:buNone/>
              <a:defRPr/>
            </a:pPr>
            <a:r>
              <a:rPr lang="en-MY" altLang="en-US" sz="2400" dirty="0"/>
              <a:t>3</a:t>
            </a:r>
            <a:r>
              <a:rPr lang="en-MY" altLang="en-US" sz="2400" b="1" dirty="0"/>
              <a:t>. </a:t>
            </a:r>
            <a:r>
              <a:rPr lang="en-MY" altLang="en-US" sz="2400" b="1" u="sng" dirty="0"/>
              <a:t>Monitoring of patients </a:t>
            </a:r>
          </a:p>
          <a:p>
            <a:pPr marL="801688" indent="-436563" eaLnBrk="1" hangingPunct="1">
              <a:buFont typeface="Wingdings" panose="05000000000000000000" pitchFamily="2" charset="2"/>
              <a:buChar char="ü"/>
              <a:defRPr/>
            </a:pPr>
            <a:r>
              <a:rPr lang="en-MY" altLang="en-US" dirty="0"/>
              <a:t>Changes suggestive of glaucomatous damage in OD, RNFL &amp; VF </a:t>
            </a:r>
            <a:endParaRPr lang="en-US" altLang="en-US" dirty="0"/>
          </a:p>
          <a:p>
            <a:pPr marL="801688" indent="-436563" eaLnBrk="1" hangingPunct="1">
              <a:buFont typeface="Wingdings" panose="05000000000000000000" pitchFamily="2" charset="2"/>
              <a:buChar char="ü"/>
              <a:defRPr/>
            </a:pPr>
            <a:r>
              <a:rPr lang="en-MY" altLang="en-US" dirty="0"/>
              <a:t>Evaluate risk factors</a:t>
            </a:r>
            <a:endParaRPr lang="en-US" altLang="en-US" dirty="0"/>
          </a:p>
          <a:p>
            <a:pPr eaLnBrk="1" hangingPunct="1">
              <a:buFont typeface="Arial" charset="0"/>
              <a:buChar char="•"/>
              <a:defRPr/>
            </a:pPr>
            <a:endParaRPr lang="en-US" altLang="en-US" dirty="0"/>
          </a:p>
          <a:p>
            <a:pPr>
              <a:buFont typeface="Arial" charset="0"/>
              <a:buChar char="•"/>
              <a:defRPr/>
            </a:pPr>
            <a:endParaRPr lang="en-US" altLang="en-US" dirty="0"/>
          </a:p>
        </p:txBody>
      </p:sp>
      <p:sp>
        <p:nvSpPr>
          <p:cNvPr id="2867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000"/>
              </a:spcBef>
              <a:buFont typeface="Arial" pitchFamily="34" charset="0"/>
              <a:buChar char="•"/>
              <a:defRPr sz="2800">
                <a:solidFill>
                  <a:schemeClr val="tx1"/>
                </a:solidFill>
                <a:latin typeface="Calibri" pitchFamily="34" charset="0"/>
              </a:defRPr>
            </a:lvl1pPr>
            <a:lvl2pPr marL="742950" indent="-285750" eaLnBrk="0" hangingPunct="0">
              <a:lnSpc>
                <a:spcPct val="90000"/>
              </a:lnSpc>
              <a:spcBef>
                <a:spcPts val="500"/>
              </a:spcBef>
              <a:buFont typeface="Arial" pitchFamily="34" charset="0"/>
              <a:buChar char="•"/>
              <a:defRPr sz="2400">
                <a:solidFill>
                  <a:schemeClr val="tx1"/>
                </a:solidFill>
                <a:latin typeface="Calibri" pitchFamily="34" charset="0"/>
              </a:defRPr>
            </a:lvl2pPr>
            <a:lvl3pPr marL="1143000" indent="-228600" eaLnBrk="0" hangingPunct="0">
              <a:lnSpc>
                <a:spcPct val="90000"/>
              </a:lnSpc>
              <a:spcBef>
                <a:spcPts val="500"/>
              </a:spcBef>
              <a:buFont typeface="Arial" pitchFamily="34" charset="0"/>
              <a:buChar char="•"/>
              <a:defRPr sz="2000">
                <a:solidFill>
                  <a:schemeClr val="tx1"/>
                </a:solidFill>
                <a:latin typeface="Calibri" pitchFamily="34" charset="0"/>
              </a:defRPr>
            </a:lvl3pPr>
            <a:lvl4pPr marL="1600200" indent="-228600" eaLnBrk="0" hangingPunct="0">
              <a:lnSpc>
                <a:spcPct val="90000"/>
              </a:lnSpc>
              <a:spcBef>
                <a:spcPts val="500"/>
              </a:spcBef>
              <a:buFont typeface="Arial" pitchFamily="34" charset="0"/>
              <a:buChar char="•"/>
              <a:defRPr>
                <a:solidFill>
                  <a:schemeClr val="tx1"/>
                </a:solidFill>
                <a:latin typeface="Calibri" pitchFamily="34" charset="0"/>
              </a:defRPr>
            </a:lvl4pPr>
            <a:lvl5pPr marL="2057400" indent="-228600" eaLnBrk="0" hangingPunct="0">
              <a:lnSpc>
                <a:spcPct val="90000"/>
              </a:lnSpc>
              <a:spcBef>
                <a:spcPts val="500"/>
              </a:spcBef>
              <a:buFont typeface="Arial" pitchFamily="34" charset="0"/>
              <a:buChar char="•"/>
              <a:defRPr>
                <a:solidFill>
                  <a:schemeClr val="tx1"/>
                </a:solidFill>
                <a:latin typeface="Calibri" pitchFamily="34" charset="0"/>
              </a:defRPr>
            </a:lvl5pPr>
            <a:lvl6pPr marL="25146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eaLnBrk="1" hangingPunct="1">
              <a:lnSpc>
                <a:spcPct val="100000"/>
              </a:lnSpc>
              <a:spcBef>
                <a:spcPct val="0"/>
              </a:spcBef>
              <a:buFontTx/>
              <a:buNone/>
            </a:pPr>
            <a:fld id="{891CE5F6-0692-4B15-83CF-DA6AC3758730}" type="slidenum">
              <a:rPr lang="en-US" altLang="en-US" sz="1200" smtClean="0">
                <a:solidFill>
                  <a:srgbClr val="898989"/>
                </a:solidFill>
                <a:cs typeface="Arial" pitchFamily="34" charset="0"/>
              </a:rPr>
              <a:pPr eaLnBrk="1" hangingPunct="1">
                <a:lnSpc>
                  <a:spcPct val="100000"/>
                </a:lnSpc>
                <a:spcBef>
                  <a:spcPct val="0"/>
                </a:spcBef>
                <a:buFontTx/>
                <a:buNone/>
              </a:pPr>
              <a:t>10</a:t>
            </a:fld>
            <a:endParaRPr lang="en-US" altLang="en-US" sz="1200">
              <a:solidFill>
                <a:srgbClr val="898989"/>
              </a:solidFill>
              <a:cs typeface="Arial" pitchFamily="34" charset="0"/>
            </a:endParaRPr>
          </a:p>
        </p:txBody>
      </p:sp>
    </p:spTree>
    <p:extLst>
      <p:ext uri="{BB962C8B-B14F-4D97-AF65-F5344CB8AC3E}">
        <p14:creationId xmlns:p14="http://schemas.microsoft.com/office/powerpoint/2010/main" val="1353775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normAutofit/>
          </a:bodyPr>
          <a:lstStyle/>
          <a:p>
            <a:pPr eaLnBrk="1" hangingPunct="1">
              <a:defRPr/>
            </a:pPr>
            <a:r>
              <a:rPr lang="en-US" altLang="en-US" sz="4000" b="1" dirty="0"/>
              <a:t>Predictor Factors</a:t>
            </a:r>
          </a:p>
        </p:txBody>
      </p:sp>
      <p:sp>
        <p:nvSpPr>
          <p:cNvPr id="28675" name="Content Placeholder 2"/>
          <p:cNvSpPr>
            <a:spLocks noGrp="1"/>
          </p:cNvSpPr>
          <p:nvPr>
            <p:ph idx="1"/>
          </p:nvPr>
        </p:nvSpPr>
        <p:spPr>
          <a:xfrm>
            <a:off x="1104900" y="1491178"/>
            <a:ext cx="9982200" cy="4670473"/>
          </a:xfrm>
        </p:spPr>
        <p:txBody>
          <a:bodyPr>
            <a:normAutofit fontScale="92500" lnSpcReduction="20000"/>
          </a:bodyPr>
          <a:lstStyle/>
          <a:p>
            <a:pPr marL="266700" indent="-266700" eaLnBrk="1" hangingPunct="1">
              <a:spcBef>
                <a:spcPts val="600"/>
              </a:spcBef>
              <a:spcAft>
                <a:spcPts val="600"/>
              </a:spcAft>
              <a:buFont typeface="Arial" charset="0"/>
              <a:buChar char="•"/>
              <a:defRPr/>
            </a:pPr>
            <a:r>
              <a:rPr lang="en-MY" altLang="en-US" sz="3000" dirty="0"/>
              <a:t>Likelihood of developing POAG increases with the number &amp; severity of risk factors.</a:t>
            </a:r>
          </a:p>
          <a:p>
            <a:pPr marL="0" indent="266700" eaLnBrk="1" hangingPunct="1">
              <a:buFont typeface="Arial" charset="0"/>
              <a:buNone/>
              <a:defRPr/>
            </a:pPr>
            <a:r>
              <a:rPr lang="en-MY" altLang="en-US" sz="2600" dirty="0"/>
              <a:t>*Predictive factors for conversion to POAG</a:t>
            </a:r>
            <a:r>
              <a:rPr lang="en-MY" altLang="en-US" sz="2600" baseline="30000" dirty="0"/>
              <a:t>19, 97</a:t>
            </a:r>
            <a:r>
              <a:rPr lang="en-MY" altLang="en-US" sz="2600" dirty="0"/>
              <a:t>: </a:t>
            </a:r>
          </a:p>
          <a:p>
            <a:pPr marL="633413" indent="-366713" eaLnBrk="1" hangingPunct="1">
              <a:buFont typeface="Wingdings" panose="05000000000000000000" pitchFamily="2" charset="2"/>
              <a:buChar char="ü"/>
              <a:defRPr/>
            </a:pPr>
            <a:r>
              <a:rPr lang="en-MY" altLang="en-US" sz="2200" dirty="0"/>
              <a:t>older age</a:t>
            </a:r>
            <a:endParaRPr lang="en-US" altLang="en-US" sz="2200" dirty="0"/>
          </a:p>
          <a:p>
            <a:pPr marL="633413" indent="-366713" eaLnBrk="1" hangingPunct="1">
              <a:buFont typeface="Wingdings" panose="05000000000000000000" pitchFamily="2" charset="2"/>
              <a:buChar char="ü"/>
              <a:defRPr/>
            </a:pPr>
            <a:r>
              <a:rPr lang="en-MY" altLang="en-US" sz="2200" dirty="0"/>
              <a:t>higher IOP </a:t>
            </a:r>
            <a:endParaRPr lang="en-US" altLang="en-US" sz="2200" dirty="0"/>
          </a:p>
          <a:p>
            <a:pPr marL="633413" indent="-366713" eaLnBrk="1" hangingPunct="1">
              <a:buFont typeface="Wingdings" panose="05000000000000000000" pitchFamily="2" charset="2"/>
              <a:buChar char="ü"/>
              <a:defRPr/>
            </a:pPr>
            <a:r>
              <a:rPr lang="en-MY" altLang="en-US" sz="2200" dirty="0"/>
              <a:t>thinner CCT</a:t>
            </a:r>
            <a:endParaRPr lang="en-US" altLang="en-US" sz="2200" dirty="0"/>
          </a:p>
          <a:p>
            <a:pPr marL="633413" indent="-366713" eaLnBrk="1" hangingPunct="1">
              <a:buFont typeface="Wingdings" panose="05000000000000000000" pitchFamily="2" charset="2"/>
              <a:buChar char="ü"/>
              <a:defRPr/>
            </a:pPr>
            <a:r>
              <a:rPr lang="en-MY" altLang="en-US" sz="2200" dirty="0"/>
              <a:t>larger CDR</a:t>
            </a:r>
            <a:endParaRPr lang="en-US" altLang="en-US" sz="2200" dirty="0"/>
          </a:p>
          <a:p>
            <a:pPr marL="633413" indent="-366713" eaLnBrk="1" hangingPunct="1">
              <a:buFont typeface="Wingdings" panose="05000000000000000000" pitchFamily="2" charset="2"/>
              <a:buChar char="ü"/>
              <a:defRPr/>
            </a:pPr>
            <a:r>
              <a:rPr lang="en-MY" altLang="en-US" sz="2200" dirty="0"/>
              <a:t>higher Humphrey VF PSD</a:t>
            </a:r>
          </a:p>
          <a:p>
            <a:pPr marL="0" indent="0" eaLnBrk="1" hangingPunct="1">
              <a:buFont typeface="Arial" charset="0"/>
              <a:buNone/>
              <a:defRPr/>
            </a:pPr>
            <a:endParaRPr lang="en-MY" altLang="en-US" sz="1300" dirty="0"/>
          </a:p>
          <a:p>
            <a:pPr marL="0" indent="0">
              <a:buNone/>
              <a:defRPr/>
            </a:pPr>
            <a:r>
              <a:rPr lang="en-MY" altLang="en-US" dirty="0"/>
              <a:t>   </a:t>
            </a:r>
            <a:r>
              <a:rPr lang="en-MY" altLang="en-US" sz="1500" dirty="0"/>
              <a:t>19. European Glaucoma Prevention Study (EGPS) Group., Ophthalmology. 2007;114(1):3-9</a:t>
            </a:r>
          </a:p>
          <a:p>
            <a:pPr marL="0" indent="0">
              <a:lnSpc>
                <a:spcPct val="120000"/>
              </a:lnSpc>
              <a:spcBef>
                <a:spcPts val="0"/>
              </a:spcBef>
              <a:buNone/>
              <a:defRPr/>
            </a:pPr>
            <a:r>
              <a:rPr lang="en-MY" altLang="en-US" sz="1500" dirty="0"/>
              <a:t>    97. Gordon MO, et al. Arch </a:t>
            </a:r>
            <a:r>
              <a:rPr lang="en-MY" altLang="en-US" sz="1500" dirty="0" err="1"/>
              <a:t>Ophthalmol</a:t>
            </a:r>
            <a:r>
              <a:rPr lang="en-MY" altLang="en-US" sz="1500" dirty="0"/>
              <a:t>. 2002;120(6):714-720 </a:t>
            </a:r>
            <a:endParaRPr lang="en-US" altLang="en-US" sz="1500" dirty="0"/>
          </a:p>
          <a:p>
            <a:pPr marL="0" indent="0" eaLnBrk="1" hangingPunct="1">
              <a:buFont typeface="Arial" charset="0"/>
              <a:buNone/>
              <a:defRPr/>
            </a:pPr>
            <a:endParaRPr lang="en-US" altLang="en-US" sz="2000" dirty="0"/>
          </a:p>
          <a:p>
            <a:pPr eaLnBrk="1" hangingPunct="1">
              <a:buFont typeface="Arial" charset="0"/>
              <a:buChar char="•"/>
              <a:defRPr/>
            </a:pPr>
            <a:endParaRPr lang="en-US" altLang="en-US" dirty="0"/>
          </a:p>
        </p:txBody>
      </p:sp>
      <p:sp>
        <p:nvSpPr>
          <p:cNvPr id="2970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000"/>
              </a:spcBef>
              <a:buFont typeface="Arial" pitchFamily="34" charset="0"/>
              <a:buChar char="•"/>
              <a:defRPr sz="2800">
                <a:solidFill>
                  <a:schemeClr val="tx1"/>
                </a:solidFill>
                <a:latin typeface="Calibri" pitchFamily="34" charset="0"/>
              </a:defRPr>
            </a:lvl1pPr>
            <a:lvl2pPr marL="742950" indent="-285750" eaLnBrk="0" hangingPunct="0">
              <a:lnSpc>
                <a:spcPct val="90000"/>
              </a:lnSpc>
              <a:spcBef>
                <a:spcPts val="500"/>
              </a:spcBef>
              <a:buFont typeface="Arial" pitchFamily="34" charset="0"/>
              <a:buChar char="•"/>
              <a:defRPr sz="2400">
                <a:solidFill>
                  <a:schemeClr val="tx1"/>
                </a:solidFill>
                <a:latin typeface="Calibri" pitchFamily="34" charset="0"/>
              </a:defRPr>
            </a:lvl2pPr>
            <a:lvl3pPr marL="1143000" indent="-228600" eaLnBrk="0" hangingPunct="0">
              <a:lnSpc>
                <a:spcPct val="90000"/>
              </a:lnSpc>
              <a:spcBef>
                <a:spcPts val="500"/>
              </a:spcBef>
              <a:buFont typeface="Arial" pitchFamily="34" charset="0"/>
              <a:buChar char="•"/>
              <a:defRPr sz="2000">
                <a:solidFill>
                  <a:schemeClr val="tx1"/>
                </a:solidFill>
                <a:latin typeface="Calibri" pitchFamily="34" charset="0"/>
              </a:defRPr>
            </a:lvl3pPr>
            <a:lvl4pPr marL="1600200" indent="-228600" eaLnBrk="0" hangingPunct="0">
              <a:lnSpc>
                <a:spcPct val="90000"/>
              </a:lnSpc>
              <a:spcBef>
                <a:spcPts val="500"/>
              </a:spcBef>
              <a:buFont typeface="Arial" pitchFamily="34" charset="0"/>
              <a:buChar char="•"/>
              <a:defRPr>
                <a:solidFill>
                  <a:schemeClr val="tx1"/>
                </a:solidFill>
                <a:latin typeface="Calibri" pitchFamily="34" charset="0"/>
              </a:defRPr>
            </a:lvl4pPr>
            <a:lvl5pPr marL="2057400" indent="-228600" eaLnBrk="0" hangingPunct="0">
              <a:lnSpc>
                <a:spcPct val="90000"/>
              </a:lnSpc>
              <a:spcBef>
                <a:spcPts val="500"/>
              </a:spcBef>
              <a:buFont typeface="Arial" pitchFamily="34" charset="0"/>
              <a:buChar char="•"/>
              <a:defRPr>
                <a:solidFill>
                  <a:schemeClr val="tx1"/>
                </a:solidFill>
                <a:latin typeface="Calibri" pitchFamily="34" charset="0"/>
              </a:defRPr>
            </a:lvl5pPr>
            <a:lvl6pPr marL="25146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eaLnBrk="1" hangingPunct="1">
              <a:lnSpc>
                <a:spcPct val="100000"/>
              </a:lnSpc>
              <a:spcBef>
                <a:spcPct val="0"/>
              </a:spcBef>
              <a:buFontTx/>
              <a:buNone/>
            </a:pPr>
            <a:fld id="{4667CC0C-6372-429A-8AE7-B42288BFE846}" type="slidenum">
              <a:rPr lang="en-US" altLang="en-US" sz="1200" smtClean="0">
                <a:solidFill>
                  <a:srgbClr val="898989"/>
                </a:solidFill>
                <a:cs typeface="Arial" pitchFamily="34" charset="0"/>
              </a:rPr>
              <a:pPr eaLnBrk="1" hangingPunct="1">
                <a:lnSpc>
                  <a:spcPct val="100000"/>
                </a:lnSpc>
                <a:spcBef>
                  <a:spcPct val="0"/>
                </a:spcBef>
                <a:buFontTx/>
                <a:buNone/>
              </a:pPr>
              <a:t>11</a:t>
            </a:fld>
            <a:endParaRPr lang="en-US" altLang="en-US" sz="1200">
              <a:solidFill>
                <a:srgbClr val="898989"/>
              </a:solidFill>
              <a:cs typeface="Arial" pitchFamily="34" charset="0"/>
            </a:endParaRPr>
          </a:p>
        </p:txBody>
      </p:sp>
    </p:spTree>
    <p:extLst>
      <p:ext uri="{BB962C8B-B14F-4D97-AF65-F5344CB8AC3E}">
        <p14:creationId xmlns:p14="http://schemas.microsoft.com/office/powerpoint/2010/main" val="4051582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normAutofit/>
          </a:bodyPr>
          <a:lstStyle/>
          <a:p>
            <a:pPr eaLnBrk="1" hangingPunct="1">
              <a:defRPr/>
            </a:pPr>
            <a:r>
              <a:rPr lang="en-US" altLang="en-US" sz="4000" b="1" dirty="0"/>
              <a:t>Predictor Factors</a:t>
            </a:r>
            <a:r>
              <a:rPr lang="en-US" altLang="en-US" sz="2000" b="1" dirty="0"/>
              <a:t>-2</a:t>
            </a:r>
          </a:p>
        </p:txBody>
      </p:sp>
      <p:sp>
        <p:nvSpPr>
          <p:cNvPr id="29699" name="Content Placeholder 2"/>
          <p:cNvSpPr>
            <a:spLocks noGrp="1"/>
          </p:cNvSpPr>
          <p:nvPr>
            <p:ph idx="1"/>
          </p:nvPr>
        </p:nvSpPr>
        <p:spPr/>
        <p:txBody>
          <a:bodyPr/>
          <a:lstStyle/>
          <a:p>
            <a:pPr eaLnBrk="1" hangingPunct="1">
              <a:buFont typeface="Wingdings" panose="05000000000000000000" pitchFamily="2" charset="2"/>
              <a:buChar char="ü"/>
              <a:defRPr/>
            </a:pPr>
            <a:r>
              <a:rPr lang="en-MY" altLang="en-US" sz="2400" dirty="0"/>
              <a:t>A risk calculator using the predictive factors as parameters can be used to determine the overall risk of developing POAG in five years.</a:t>
            </a:r>
            <a:r>
              <a:rPr lang="en-MY" altLang="en-US" sz="2400" baseline="30000" dirty="0"/>
              <a:t>18</a:t>
            </a:r>
          </a:p>
          <a:p>
            <a:pPr eaLnBrk="1" hangingPunct="1">
              <a:lnSpc>
                <a:spcPct val="100000"/>
              </a:lnSpc>
              <a:spcBef>
                <a:spcPts val="0"/>
              </a:spcBef>
              <a:buFont typeface="Wingdings" panose="05000000000000000000" pitchFamily="2" charset="2"/>
              <a:buChar char="ü"/>
              <a:defRPr/>
            </a:pPr>
            <a:r>
              <a:rPr lang="en-MY" altLang="en-US" sz="2400" dirty="0"/>
              <a:t>Available free online – </a:t>
            </a:r>
            <a:r>
              <a:rPr lang="en-MY" altLang="en-US" sz="2400" b="1" dirty="0">
                <a:solidFill>
                  <a:schemeClr val="bg2"/>
                </a:solidFill>
              </a:rPr>
              <a:t>http://ohts.wustl.edu/risk</a:t>
            </a:r>
          </a:p>
          <a:p>
            <a:pPr marL="0" indent="0">
              <a:lnSpc>
                <a:spcPct val="100000"/>
              </a:lnSpc>
              <a:spcBef>
                <a:spcPts val="600"/>
              </a:spcBef>
              <a:buNone/>
              <a:defRPr/>
            </a:pPr>
            <a:r>
              <a:rPr lang="en-US" altLang="en-US" b="1" dirty="0"/>
              <a:t>  </a:t>
            </a:r>
            <a:r>
              <a:rPr lang="en-US" altLang="en-US" sz="1400" dirty="0"/>
              <a:t>18. </a:t>
            </a:r>
            <a:r>
              <a:rPr lang="en-US" altLang="en-US" sz="1400" dirty="0" err="1"/>
              <a:t>Leske</a:t>
            </a:r>
            <a:r>
              <a:rPr lang="en-US" altLang="en-US" sz="1400" dirty="0"/>
              <a:t> MC, et al. Ophthalmology. 2007;114(6):1058-1064</a:t>
            </a:r>
          </a:p>
        </p:txBody>
      </p:sp>
      <p:sp>
        <p:nvSpPr>
          <p:cNvPr id="3072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000"/>
              </a:spcBef>
              <a:buFont typeface="Arial" pitchFamily="34" charset="0"/>
              <a:buChar char="•"/>
              <a:defRPr sz="2800">
                <a:solidFill>
                  <a:schemeClr val="tx1"/>
                </a:solidFill>
                <a:latin typeface="Calibri" pitchFamily="34" charset="0"/>
              </a:defRPr>
            </a:lvl1pPr>
            <a:lvl2pPr marL="742950" indent="-285750" eaLnBrk="0" hangingPunct="0">
              <a:lnSpc>
                <a:spcPct val="90000"/>
              </a:lnSpc>
              <a:spcBef>
                <a:spcPts val="500"/>
              </a:spcBef>
              <a:buFont typeface="Arial" pitchFamily="34" charset="0"/>
              <a:buChar char="•"/>
              <a:defRPr sz="2400">
                <a:solidFill>
                  <a:schemeClr val="tx1"/>
                </a:solidFill>
                <a:latin typeface="Calibri" pitchFamily="34" charset="0"/>
              </a:defRPr>
            </a:lvl2pPr>
            <a:lvl3pPr marL="1143000" indent="-228600" eaLnBrk="0" hangingPunct="0">
              <a:lnSpc>
                <a:spcPct val="90000"/>
              </a:lnSpc>
              <a:spcBef>
                <a:spcPts val="500"/>
              </a:spcBef>
              <a:buFont typeface="Arial" pitchFamily="34" charset="0"/>
              <a:buChar char="•"/>
              <a:defRPr sz="2000">
                <a:solidFill>
                  <a:schemeClr val="tx1"/>
                </a:solidFill>
                <a:latin typeface="Calibri" pitchFamily="34" charset="0"/>
              </a:defRPr>
            </a:lvl3pPr>
            <a:lvl4pPr marL="1600200" indent="-228600" eaLnBrk="0" hangingPunct="0">
              <a:lnSpc>
                <a:spcPct val="90000"/>
              </a:lnSpc>
              <a:spcBef>
                <a:spcPts val="500"/>
              </a:spcBef>
              <a:buFont typeface="Arial" pitchFamily="34" charset="0"/>
              <a:buChar char="•"/>
              <a:defRPr>
                <a:solidFill>
                  <a:schemeClr val="tx1"/>
                </a:solidFill>
                <a:latin typeface="Calibri" pitchFamily="34" charset="0"/>
              </a:defRPr>
            </a:lvl4pPr>
            <a:lvl5pPr marL="2057400" indent="-228600" eaLnBrk="0" hangingPunct="0">
              <a:lnSpc>
                <a:spcPct val="90000"/>
              </a:lnSpc>
              <a:spcBef>
                <a:spcPts val="500"/>
              </a:spcBef>
              <a:buFont typeface="Arial" pitchFamily="34" charset="0"/>
              <a:buChar char="•"/>
              <a:defRPr>
                <a:solidFill>
                  <a:schemeClr val="tx1"/>
                </a:solidFill>
                <a:latin typeface="Calibri" pitchFamily="34" charset="0"/>
              </a:defRPr>
            </a:lvl5pPr>
            <a:lvl6pPr marL="25146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eaLnBrk="1" hangingPunct="1">
              <a:lnSpc>
                <a:spcPct val="100000"/>
              </a:lnSpc>
              <a:spcBef>
                <a:spcPct val="0"/>
              </a:spcBef>
              <a:buFontTx/>
              <a:buNone/>
            </a:pPr>
            <a:fld id="{8C045BA0-78D6-40BD-8837-0577C4CC9C74}" type="slidenum">
              <a:rPr lang="en-US" altLang="en-US" sz="1200" smtClean="0">
                <a:solidFill>
                  <a:srgbClr val="898989"/>
                </a:solidFill>
                <a:cs typeface="Arial" pitchFamily="34" charset="0"/>
              </a:rPr>
              <a:pPr eaLnBrk="1" hangingPunct="1">
                <a:lnSpc>
                  <a:spcPct val="100000"/>
                </a:lnSpc>
                <a:spcBef>
                  <a:spcPct val="0"/>
                </a:spcBef>
                <a:buFontTx/>
                <a:buNone/>
              </a:pPr>
              <a:t>12</a:t>
            </a:fld>
            <a:endParaRPr lang="en-US" altLang="en-US" sz="1200">
              <a:solidFill>
                <a:srgbClr val="898989"/>
              </a:solidFill>
              <a:cs typeface="Arial" pitchFamily="34" charset="0"/>
            </a:endParaRPr>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5691"/>
          <a:stretch/>
        </p:blipFill>
        <p:spPr bwMode="auto">
          <a:xfrm>
            <a:off x="386857" y="3234268"/>
            <a:ext cx="5554136" cy="35772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r="5886"/>
          <a:stretch/>
        </p:blipFill>
        <p:spPr bwMode="auto">
          <a:xfrm>
            <a:off x="6134104" y="3234268"/>
            <a:ext cx="5733556" cy="3577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Oval 1"/>
          <p:cNvSpPr/>
          <p:nvPr/>
        </p:nvSpPr>
        <p:spPr>
          <a:xfrm>
            <a:off x="2880678" y="3086100"/>
            <a:ext cx="852055" cy="43082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7639714" y="3086099"/>
            <a:ext cx="1014845" cy="502627"/>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54223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t>Risk Calculator - Limitations</a:t>
            </a:r>
          </a:p>
        </p:txBody>
      </p:sp>
      <p:pic>
        <p:nvPicPr>
          <p:cNvPr id="6146"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r="6154"/>
          <a:stretch/>
        </p:blipFill>
        <p:spPr bwMode="auto">
          <a:xfrm>
            <a:off x="742950" y="1366760"/>
            <a:ext cx="10801350" cy="55053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a:extLst>
              <a:ext uri="{FF2B5EF4-FFF2-40B4-BE49-F238E27FC236}">
                <a16:creationId xmlns:a16="http://schemas.microsoft.com/office/drawing/2014/main" id="{C36AFD42-D153-47A5-8B6C-FBBC9E7E0CCE}"/>
              </a:ext>
            </a:extLst>
          </p:cNvPr>
          <p:cNvSpPr>
            <a:spLocks noGrp="1"/>
          </p:cNvSpPr>
          <p:nvPr>
            <p:ph type="sldNum" sz="quarter" idx="12"/>
          </p:nvPr>
        </p:nvSpPr>
        <p:spPr/>
        <p:txBody>
          <a:bodyPr/>
          <a:lstStyle/>
          <a:p>
            <a:fld id="{329EAAF7-05C4-4063-B450-AE7E7F991D4D}" type="slidenum">
              <a:rPr lang="en-MY" smtClean="0"/>
              <a:t>13</a:t>
            </a:fld>
            <a:endParaRPr lang="en-MY"/>
          </a:p>
        </p:txBody>
      </p:sp>
    </p:spTree>
    <p:extLst>
      <p:ext uri="{BB962C8B-B14F-4D97-AF65-F5344CB8AC3E}">
        <p14:creationId xmlns:p14="http://schemas.microsoft.com/office/powerpoint/2010/main" val="265433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normAutofit/>
          </a:bodyPr>
          <a:lstStyle/>
          <a:p>
            <a:pPr eaLnBrk="1" hangingPunct="1">
              <a:defRPr/>
            </a:pPr>
            <a:r>
              <a:rPr lang="en-US" altLang="en-US" sz="4000" b="1" dirty="0"/>
              <a:t>Treatment </a:t>
            </a:r>
          </a:p>
        </p:txBody>
      </p:sp>
      <p:sp>
        <p:nvSpPr>
          <p:cNvPr id="31747" name="Content Placeholder 2"/>
          <p:cNvSpPr>
            <a:spLocks noGrp="1"/>
          </p:cNvSpPr>
          <p:nvPr>
            <p:ph idx="1"/>
          </p:nvPr>
        </p:nvSpPr>
        <p:spPr/>
        <p:txBody>
          <a:bodyPr>
            <a:normAutofit/>
          </a:bodyPr>
          <a:lstStyle/>
          <a:p>
            <a:pPr eaLnBrk="1" hangingPunct="1">
              <a:buFont typeface="Arial" charset="0"/>
              <a:buChar char="•"/>
              <a:defRPr/>
            </a:pPr>
            <a:r>
              <a:rPr lang="en-MY" altLang="en-US" sz="2400" dirty="0"/>
              <a:t>90 - 95% of patients do not progress to POAG, thus not all require treatment</a:t>
            </a:r>
            <a:r>
              <a:rPr lang="en-MY" altLang="en-US" sz="2400" baseline="30000" dirty="0"/>
              <a:t> </a:t>
            </a:r>
            <a:r>
              <a:rPr lang="en-MY" altLang="en-US" sz="2400" dirty="0"/>
              <a:t>.</a:t>
            </a:r>
            <a:r>
              <a:rPr lang="en-MY" altLang="en-US" sz="2400" baseline="30000" dirty="0"/>
              <a:t>100 - 101</a:t>
            </a:r>
            <a:endParaRPr lang="en-MY" altLang="en-US" sz="2400" dirty="0"/>
          </a:p>
          <a:p>
            <a:pPr>
              <a:buFont typeface="Arial" charset="0"/>
              <a:buChar char="•"/>
              <a:defRPr/>
            </a:pPr>
            <a:r>
              <a:rPr lang="en-MY" altLang="en-US" sz="2400" dirty="0"/>
              <a:t>Medical treatment is effective in delaying or preventing the onset of POAG.</a:t>
            </a:r>
            <a:r>
              <a:rPr lang="en-MY" altLang="en-US" sz="2400" baseline="30000" dirty="0"/>
              <a:t>100 - 101</a:t>
            </a:r>
            <a:endParaRPr lang="en-MY" altLang="en-US" sz="2400" dirty="0"/>
          </a:p>
          <a:p>
            <a:pPr>
              <a:buFont typeface="Arial" charset="0"/>
              <a:buChar char="•"/>
              <a:defRPr/>
            </a:pPr>
            <a:r>
              <a:rPr lang="en-MY" altLang="en-US" sz="2400" dirty="0"/>
              <a:t>20% reduction of IOP reduces the progression risk by 50% over 5-years duration.</a:t>
            </a:r>
            <a:r>
              <a:rPr lang="en-MY" altLang="en-US" sz="2400" baseline="30000" dirty="0"/>
              <a:t>100 - 101</a:t>
            </a:r>
            <a:r>
              <a:rPr lang="en-MY" altLang="en-US" sz="2400" dirty="0"/>
              <a:t> </a:t>
            </a:r>
          </a:p>
          <a:p>
            <a:pPr eaLnBrk="1" hangingPunct="1">
              <a:buFont typeface="Arial" charset="0"/>
              <a:buChar char="•"/>
              <a:defRPr/>
            </a:pPr>
            <a:r>
              <a:rPr lang="en-MY" altLang="en-US" sz="2400" dirty="0"/>
              <a:t>Treatment of patients with IOP ≥24 mmHg &amp; ≥2% annual risk of development of POAG is likely to be cost-effective.</a:t>
            </a:r>
            <a:r>
              <a:rPr lang="en-MY" altLang="en-US" sz="2400" baseline="30000" dirty="0"/>
              <a:t>102 </a:t>
            </a:r>
            <a:endParaRPr lang="en-US" altLang="en-US" sz="2400" dirty="0"/>
          </a:p>
          <a:p>
            <a:pPr marL="0" indent="0">
              <a:lnSpc>
                <a:spcPct val="100000"/>
              </a:lnSpc>
              <a:spcBef>
                <a:spcPts val="0"/>
              </a:spcBef>
              <a:buNone/>
            </a:pPr>
            <a:r>
              <a:rPr lang="en-MY" dirty="0"/>
              <a:t>  </a:t>
            </a:r>
          </a:p>
          <a:p>
            <a:pPr marL="0" indent="0">
              <a:lnSpc>
                <a:spcPct val="100000"/>
              </a:lnSpc>
              <a:spcBef>
                <a:spcPts val="0"/>
              </a:spcBef>
              <a:buNone/>
            </a:pPr>
            <a:r>
              <a:rPr lang="en-MY" sz="1400" dirty="0"/>
              <a:t>   100. </a:t>
            </a:r>
            <a:r>
              <a:rPr lang="en-MY" sz="1400" dirty="0" err="1"/>
              <a:t>Kass</a:t>
            </a:r>
            <a:r>
              <a:rPr lang="en-MY" sz="1400" dirty="0"/>
              <a:t> MA, et al. Arch </a:t>
            </a:r>
            <a:r>
              <a:rPr lang="en-MY" sz="1400" dirty="0" err="1"/>
              <a:t>Ophthalmol</a:t>
            </a:r>
            <a:r>
              <a:rPr lang="en-MY" sz="1400" dirty="0"/>
              <a:t>. 2010;128(3):276-287</a:t>
            </a:r>
          </a:p>
          <a:p>
            <a:pPr marL="0" indent="0">
              <a:lnSpc>
                <a:spcPct val="100000"/>
              </a:lnSpc>
              <a:spcBef>
                <a:spcPts val="0"/>
              </a:spcBef>
              <a:buNone/>
            </a:pPr>
            <a:r>
              <a:rPr lang="en-MY" sz="1400" dirty="0"/>
              <a:t>   101. </a:t>
            </a:r>
            <a:r>
              <a:rPr lang="en-MY" sz="1400" dirty="0" err="1"/>
              <a:t>Kass</a:t>
            </a:r>
            <a:r>
              <a:rPr lang="en-MY" sz="1400" dirty="0"/>
              <a:t> MA, et al. Arch </a:t>
            </a:r>
            <a:r>
              <a:rPr lang="en-MY" sz="1400" dirty="0" err="1"/>
              <a:t>Ophthalmol</a:t>
            </a:r>
            <a:r>
              <a:rPr lang="en-MY" sz="1400" dirty="0"/>
              <a:t> 2002;120(6):701-713</a:t>
            </a:r>
          </a:p>
          <a:p>
            <a:pPr marL="0" indent="0">
              <a:lnSpc>
                <a:spcPct val="100000"/>
              </a:lnSpc>
              <a:spcBef>
                <a:spcPts val="0"/>
              </a:spcBef>
              <a:buNone/>
            </a:pPr>
            <a:r>
              <a:rPr lang="en-MY" altLang="en-US" sz="1400" dirty="0"/>
              <a:t>   102. </a:t>
            </a:r>
            <a:r>
              <a:rPr lang="en-MY" altLang="en-US" sz="1400" dirty="0" err="1"/>
              <a:t>Kymes</a:t>
            </a:r>
            <a:r>
              <a:rPr lang="en-MY" altLang="en-US" sz="1400" dirty="0"/>
              <a:t> SM, et al. Am J </a:t>
            </a:r>
            <a:r>
              <a:rPr lang="en-MY" altLang="en-US" sz="1400" dirty="0" err="1"/>
              <a:t>Ophthalmol</a:t>
            </a:r>
            <a:r>
              <a:rPr lang="en-MY" altLang="en-US" sz="1400" dirty="0"/>
              <a:t>. 2006;141(6):997-1008</a:t>
            </a:r>
            <a:endParaRPr lang="en-US" altLang="en-US" sz="1400" dirty="0"/>
          </a:p>
        </p:txBody>
      </p:sp>
      <p:sp>
        <p:nvSpPr>
          <p:cNvPr id="3174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000"/>
              </a:spcBef>
              <a:buFont typeface="Arial" pitchFamily="34" charset="0"/>
              <a:buChar char="•"/>
              <a:defRPr sz="2800">
                <a:solidFill>
                  <a:schemeClr val="tx1"/>
                </a:solidFill>
                <a:latin typeface="Calibri" pitchFamily="34" charset="0"/>
              </a:defRPr>
            </a:lvl1pPr>
            <a:lvl2pPr marL="742950" indent="-285750" eaLnBrk="0" hangingPunct="0">
              <a:lnSpc>
                <a:spcPct val="90000"/>
              </a:lnSpc>
              <a:spcBef>
                <a:spcPts val="500"/>
              </a:spcBef>
              <a:buFont typeface="Arial" pitchFamily="34" charset="0"/>
              <a:buChar char="•"/>
              <a:defRPr sz="2400">
                <a:solidFill>
                  <a:schemeClr val="tx1"/>
                </a:solidFill>
                <a:latin typeface="Calibri" pitchFamily="34" charset="0"/>
              </a:defRPr>
            </a:lvl2pPr>
            <a:lvl3pPr marL="1143000" indent="-228600" eaLnBrk="0" hangingPunct="0">
              <a:lnSpc>
                <a:spcPct val="90000"/>
              </a:lnSpc>
              <a:spcBef>
                <a:spcPts val="500"/>
              </a:spcBef>
              <a:buFont typeface="Arial" pitchFamily="34" charset="0"/>
              <a:buChar char="•"/>
              <a:defRPr sz="2000">
                <a:solidFill>
                  <a:schemeClr val="tx1"/>
                </a:solidFill>
                <a:latin typeface="Calibri" pitchFamily="34" charset="0"/>
              </a:defRPr>
            </a:lvl3pPr>
            <a:lvl4pPr marL="1600200" indent="-228600" eaLnBrk="0" hangingPunct="0">
              <a:lnSpc>
                <a:spcPct val="90000"/>
              </a:lnSpc>
              <a:spcBef>
                <a:spcPts val="500"/>
              </a:spcBef>
              <a:buFont typeface="Arial" pitchFamily="34" charset="0"/>
              <a:buChar char="•"/>
              <a:defRPr>
                <a:solidFill>
                  <a:schemeClr val="tx1"/>
                </a:solidFill>
                <a:latin typeface="Calibri" pitchFamily="34" charset="0"/>
              </a:defRPr>
            </a:lvl4pPr>
            <a:lvl5pPr marL="2057400" indent="-228600" eaLnBrk="0" hangingPunct="0">
              <a:lnSpc>
                <a:spcPct val="90000"/>
              </a:lnSpc>
              <a:spcBef>
                <a:spcPts val="500"/>
              </a:spcBef>
              <a:buFont typeface="Arial" pitchFamily="34" charset="0"/>
              <a:buChar char="•"/>
              <a:defRPr>
                <a:solidFill>
                  <a:schemeClr val="tx1"/>
                </a:solidFill>
                <a:latin typeface="Calibri" pitchFamily="34" charset="0"/>
              </a:defRPr>
            </a:lvl5pPr>
            <a:lvl6pPr marL="25146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eaLnBrk="1" hangingPunct="1">
              <a:lnSpc>
                <a:spcPct val="100000"/>
              </a:lnSpc>
              <a:spcBef>
                <a:spcPct val="0"/>
              </a:spcBef>
              <a:buFontTx/>
              <a:buNone/>
            </a:pPr>
            <a:fld id="{E95D10D0-50DA-4FD3-BB95-6198D49E9675}" type="slidenum">
              <a:rPr lang="en-US" altLang="en-US" sz="1200" smtClean="0">
                <a:solidFill>
                  <a:srgbClr val="898989"/>
                </a:solidFill>
                <a:cs typeface="Arial" pitchFamily="34" charset="0"/>
              </a:rPr>
              <a:pPr eaLnBrk="1" hangingPunct="1">
                <a:lnSpc>
                  <a:spcPct val="100000"/>
                </a:lnSpc>
                <a:spcBef>
                  <a:spcPct val="0"/>
                </a:spcBef>
                <a:buFontTx/>
                <a:buNone/>
              </a:pPr>
              <a:t>14</a:t>
            </a:fld>
            <a:endParaRPr lang="en-US" altLang="en-US" sz="1200">
              <a:solidFill>
                <a:srgbClr val="898989"/>
              </a:solidFill>
              <a:cs typeface="Arial" pitchFamily="34" charset="0"/>
            </a:endParaRPr>
          </a:p>
        </p:txBody>
      </p:sp>
    </p:spTree>
    <p:extLst>
      <p:ext uri="{BB962C8B-B14F-4D97-AF65-F5344CB8AC3E}">
        <p14:creationId xmlns:p14="http://schemas.microsoft.com/office/powerpoint/2010/main" val="3350531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normAutofit/>
          </a:bodyPr>
          <a:lstStyle/>
          <a:p>
            <a:pPr eaLnBrk="1" hangingPunct="1">
              <a:defRPr/>
            </a:pPr>
            <a:r>
              <a:rPr lang="en-US" altLang="en-US" sz="4000" b="1" dirty="0"/>
              <a:t>Treatment</a:t>
            </a:r>
            <a:r>
              <a:rPr lang="en-US" altLang="en-US" sz="2000" b="1" dirty="0"/>
              <a:t>-2</a:t>
            </a:r>
          </a:p>
        </p:txBody>
      </p:sp>
      <p:sp>
        <p:nvSpPr>
          <p:cNvPr id="32771" name="Content Placeholder 2"/>
          <p:cNvSpPr>
            <a:spLocks noGrp="1"/>
          </p:cNvSpPr>
          <p:nvPr>
            <p:ph idx="1"/>
          </p:nvPr>
        </p:nvSpPr>
        <p:spPr/>
        <p:txBody>
          <a:bodyPr/>
          <a:lstStyle/>
          <a:p>
            <a:pPr eaLnBrk="1" hangingPunct="1">
              <a:buFont typeface="Arial" panose="020B0604020202020204" pitchFamily="34" charset="0"/>
              <a:buChar char="•"/>
              <a:defRPr/>
            </a:pPr>
            <a:r>
              <a:rPr lang="en-MY" altLang="en-US" sz="2800" dirty="0"/>
              <a:t>Individualised treatment, based on:</a:t>
            </a:r>
            <a:endParaRPr lang="en-US" altLang="en-US" sz="2800" dirty="0"/>
          </a:p>
          <a:p>
            <a:pPr marL="534988" indent="-352425" eaLnBrk="1" hangingPunct="1">
              <a:buFont typeface="Wingdings" panose="05000000000000000000" pitchFamily="2" charset="2"/>
              <a:buChar char="ü"/>
              <a:defRPr/>
            </a:pPr>
            <a:r>
              <a:rPr lang="en-MY" altLang="en-US" sz="2400" dirty="0"/>
              <a:t>clinical findings</a:t>
            </a:r>
            <a:endParaRPr lang="en-US" altLang="en-US" sz="2400" dirty="0"/>
          </a:p>
          <a:p>
            <a:pPr marL="534988" indent="-352425" eaLnBrk="1" hangingPunct="1">
              <a:buFont typeface="Wingdings" panose="05000000000000000000" pitchFamily="2" charset="2"/>
              <a:buChar char="ü"/>
              <a:defRPr/>
            </a:pPr>
            <a:r>
              <a:rPr lang="en-MY" altLang="en-US" sz="2400" dirty="0"/>
              <a:t>risk assessment</a:t>
            </a:r>
            <a:endParaRPr lang="en-US" altLang="en-US" sz="2400" dirty="0"/>
          </a:p>
          <a:p>
            <a:pPr marL="534988" indent="-352425" eaLnBrk="1" hangingPunct="1">
              <a:buFont typeface="Wingdings" panose="05000000000000000000" pitchFamily="2" charset="2"/>
              <a:buChar char="ü"/>
              <a:defRPr/>
            </a:pPr>
            <a:r>
              <a:rPr lang="en-MY" altLang="en-US" sz="2400" dirty="0"/>
              <a:t>life expectancy</a:t>
            </a:r>
            <a:endParaRPr lang="en-US" altLang="en-US" sz="2400" dirty="0"/>
          </a:p>
          <a:p>
            <a:pPr marL="534988" indent="-352425" eaLnBrk="1" hangingPunct="1">
              <a:buFont typeface="Wingdings" panose="05000000000000000000" pitchFamily="2" charset="2"/>
              <a:buChar char="ü"/>
              <a:defRPr/>
            </a:pPr>
            <a:r>
              <a:rPr lang="en-MY" altLang="en-US" sz="2400" dirty="0"/>
              <a:t>patient’s preferences</a:t>
            </a:r>
            <a:endParaRPr lang="en-US" altLang="en-US" sz="2400" dirty="0"/>
          </a:p>
          <a:p>
            <a:pPr marL="534988" indent="-352425" eaLnBrk="1" hangingPunct="1">
              <a:buFont typeface="Wingdings" panose="05000000000000000000" pitchFamily="2" charset="2"/>
              <a:buChar char="ü"/>
              <a:defRPr/>
            </a:pPr>
            <a:r>
              <a:rPr lang="en-MY" altLang="en-US" sz="2400" dirty="0"/>
              <a:t>treatment cost, risks &amp; benefits </a:t>
            </a:r>
            <a:endParaRPr lang="en-US" altLang="en-US" sz="2400" dirty="0"/>
          </a:p>
          <a:p>
            <a:pPr eaLnBrk="1" hangingPunct="1">
              <a:buFont typeface="Arial" charset="0"/>
              <a:buChar char="•"/>
              <a:defRPr/>
            </a:pPr>
            <a:endParaRPr lang="en-US" altLang="en-US" dirty="0"/>
          </a:p>
        </p:txBody>
      </p:sp>
      <p:sp>
        <p:nvSpPr>
          <p:cNvPr id="3277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000"/>
              </a:spcBef>
              <a:buFont typeface="Arial" pitchFamily="34" charset="0"/>
              <a:buChar char="•"/>
              <a:defRPr sz="2800">
                <a:solidFill>
                  <a:schemeClr val="tx1"/>
                </a:solidFill>
                <a:latin typeface="Calibri" pitchFamily="34" charset="0"/>
              </a:defRPr>
            </a:lvl1pPr>
            <a:lvl2pPr marL="742950" indent="-285750" eaLnBrk="0" hangingPunct="0">
              <a:lnSpc>
                <a:spcPct val="90000"/>
              </a:lnSpc>
              <a:spcBef>
                <a:spcPts val="500"/>
              </a:spcBef>
              <a:buFont typeface="Arial" pitchFamily="34" charset="0"/>
              <a:buChar char="•"/>
              <a:defRPr sz="2400">
                <a:solidFill>
                  <a:schemeClr val="tx1"/>
                </a:solidFill>
                <a:latin typeface="Calibri" pitchFamily="34" charset="0"/>
              </a:defRPr>
            </a:lvl2pPr>
            <a:lvl3pPr marL="1143000" indent="-228600" eaLnBrk="0" hangingPunct="0">
              <a:lnSpc>
                <a:spcPct val="90000"/>
              </a:lnSpc>
              <a:spcBef>
                <a:spcPts val="500"/>
              </a:spcBef>
              <a:buFont typeface="Arial" pitchFamily="34" charset="0"/>
              <a:buChar char="•"/>
              <a:defRPr sz="2000">
                <a:solidFill>
                  <a:schemeClr val="tx1"/>
                </a:solidFill>
                <a:latin typeface="Calibri" pitchFamily="34" charset="0"/>
              </a:defRPr>
            </a:lvl3pPr>
            <a:lvl4pPr marL="1600200" indent="-228600" eaLnBrk="0" hangingPunct="0">
              <a:lnSpc>
                <a:spcPct val="90000"/>
              </a:lnSpc>
              <a:spcBef>
                <a:spcPts val="500"/>
              </a:spcBef>
              <a:buFont typeface="Arial" pitchFamily="34" charset="0"/>
              <a:buChar char="•"/>
              <a:defRPr>
                <a:solidFill>
                  <a:schemeClr val="tx1"/>
                </a:solidFill>
                <a:latin typeface="Calibri" pitchFamily="34" charset="0"/>
              </a:defRPr>
            </a:lvl4pPr>
            <a:lvl5pPr marL="2057400" indent="-228600" eaLnBrk="0" hangingPunct="0">
              <a:lnSpc>
                <a:spcPct val="90000"/>
              </a:lnSpc>
              <a:spcBef>
                <a:spcPts val="500"/>
              </a:spcBef>
              <a:buFont typeface="Arial" pitchFamily="34" charset="0"/>
              <a:buChar char="•"/>
              <a:defRPr>
                <a:solidFill>
                  <a:schemeClr val="tx1"/>
                </a:solidFill>
                <a:latin typeface="Calibri" pitchFamily="34" charset="0"/>
              </a:defRPr>
            </a:lvl5pPr>
            <a:lvl6pPr marL="25146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eaLnBrk="1" hangingPunct="1">
              <a:lnSpc>
                <a:spcPct val="100000"/>
              </a:lnSpc>
              <a:spcBef>
                <a:spcPct val="0"/>
              </a:spcBef>
              <a:buFontTx/>
              <a:buNone/>
            </a:pPr>
            <a:fld id="{8AAC8DD5-74EC-40BA-8E9C-5E398F7A3C91}" type="slidenum">
              <a:rPr lang="en-US" altLang="en-US" sz="1200" smtClean="0">
                <a:solidFill>
                  <a:srgbClr val="898989"/>
                </a:solidFill>
                <a:cs typeface="Arial" pitchFamily="34" charset="0"/>
              </a:rPr>
              <a:pPr eaLnBrk="1" hangingPunct="1">
                <a:lnSpc>
                  <a:spcPct val="100000"/>
                </a:lnSpc>
                <a:spcBef>
                  <a:spcPct val="0"/>
                </a:spcBef>
                <a:buFontTx/>
                <a:buNone/>
              </a:pPr>
              <a:t>15</a:t>
            </a:fld>
            <a:endParaRPr lang="en-US" altLang="en-US" sz="1200">
              <a:solidFill>
                <a:srgbClr val="898989"/>
              </a:solidFill>
              <a:cs typeface="Arial" pitchFamily="34" charset="0"/>
            </a:endParaRPr>
          </a:p>
        </p:txBody>
      </p:sp>
    </p:spTree>
    <p:extLst>
      <p:ext uri="{BB962C8B-B14F-4D97-AF65-F5344CB8AC3E}">
        <p14:creationId xmlns:p14="http://schemas.microsoft.com/office/powerpoint/2010/main" val="3491164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normAutofit/>
          </a:bodyPr>
          <a:lstStyle/>
          <a:p>
            <a:pPr eaLnBrk="1" hangingPunct="1">
              <a:defRPr/>
            </a:pPr>
            <a:r>
              <a:rPr lang="en-US" altLang="en-US" sz="4000" b="1" dirty="0"/>
              <a:t>Treatment</a:t>
            </a:r>
            <a:r>
              <a:rPr lang="en-US" altLang="en-US" sz="2000" b="1" dirty="0"/>
              <a:t>-3</a:t>
            </a:r>
          </a:p>
        </p:txBody>
      </p:sp>
      <p:sp>
        <p:nvSpPr>
          <p:cNvPr id="33795" name="Content Placeholder 2"/>
          <p:cNvSpPr>
            <a:spLocks noGrp="1"/>
          </p:cNvSpPr>
          <p:nvPr>
            <p:ph idx="1"/>
          </p:nvPr>
        </p:nvSpPr>
        <p:spPr/>
        <p:txBody>
          <a:bodyPr>
            <a:normAutofit lnSpcReduction="10000"/>
          </a:bodyPr>
          <a:lstStyle/>
          <a:p>
            <a:pPr eaLnBrk="1" hangingPunct="1">
              <a:buFont typeface="Arial" panose="020B0604020202020204" pitchFamily="34" charset="0"/>
              <a:buChar char="•"/>
            </a:pPr>
            <a:r>
              <a:rPr lang="en-MY" altLang="en-US" sz="2800" dirty="0"/>
              <a:t>No clear evidence on how OHT patients should be treated (e.g. target pressure, drug choices)</a:t>
            </a:r>
          </a:p>
          <a:p>
            <a:pPr eaLnBrk="1" hangingPunct="1">
              <a:buFont typeface="Arial" panose="020B0604020202020204" pitchFamily="34" charset="0"/>
              <a:buChar char="•"/>
            </a:pPr>
            <a:r>
              <a:rPr lang="en-MY" altLang="en-US" sz="2800" dirty="0"/>
              <a:t>It has been suggested to begin by choosing a target pressure of 20% lower than the mean baseline IOP.</a:t>
            </a:r>
            <a:r>
              <a:rPr lang="en-MY" altLang="en-US" sz="2800" baseline="30000" dirty="0"/>
              <a:t>92</a:t>
            </a:r>
            <a:r>
              <a:rPr lang="en-MY" altLang="en-US" sz="2800" dirty="0"/>
              <a:t> </a:t>
            </a:r>
          </a:p>
          <a:p>
            <a:pPr eaLnBrk="1" hangingPunct="1">
              <a:buFont typeface="Arial" panose="020B0604020202020204" pitchFamily="34" charset="0"/>
              <a:buChar char="•"/>
            </a:pPr>
            <a:r>
              <a:rPr lang="en-MY" altLang="en-US" sz="2800" dirty="0"/>
              <a:t>1</a:t>
            </a:r>
            <a:r>
              <a:rPr lang="en-MY" altLang="en-US" sz="2800" baseline="30000" dirty="0"/>
              <a:t>st</a:t>
            </a:r>
            <a:r>
              <a:rPr lang="en-MY" altLang="en-US" sz="2800" dirty="0"/>
              <a:t> choice of treatment - topical medication.</a:t>
            </a:r>
          </a:p>
          <a:p>
            <a:pPr eaLnBrk="1" hangingPunct="1">
              <a:buFont typeface="Arial" panose="020B0604020202020204" pitchFamily="34" charset="0"/>
              <a:buChar char="•"/>
            </a:pPr>
            <a:r>
              <a:rPr lang="en-MY" altLang="en-US" sz="2800" dirty="0"/>
              <a:t>Laser trabeculoplasty may be considered (if patient’s preference, drug intolerability, poor compliance or cost issues)</a:t>
            </a:r>
            <a:endParaRPr lang="en-US" altLang="en-US" sz="2800" dirty="0"/>
          </a:p>
          <a:p>
            <a:pPr eaLnBrk="1" hangingPunct="1"/>
            <a:endParaRPr lang="en-US" altLang="en-US" dirty="0"/>
          </a:p>
          <a:p>
            <a:pPr marL="717550" indent="-717550">
              <a:buNone/>
            </a:pPr>
            <a:r>
              <a:rPr lang="en-US" altLang="en-US" sz="1400" dirty="0"/>
              <a:t>  92. </a:t>
            </a:r>
            <a:r>
              <a:rPr lang="en-MY" altLang="en-US" sz="1400" dirty="0"/>
              <a:t>American Academy of Ophthalmology. Primary Open-Angle Glaucoma PPP - 2015. San Francisco: Elsevier Inc; 2015</a:t>
            </a:r>
            <a:endParaRPr lang="en-US" altLang="en-US" sz="1400" dirty="0"/>
          </a:p>
        </p:txBody>
      </p:sp>
      <p:sp>
        <p:nvSpPr>
          <p:cNvPr id="3379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000"/>
              </a:spcBef>
              <a:buFont typeface="Arial" pitchFamily="34" charset="0"/>
              <a:buChar char="•"/>
              <a:defRPr sz="2800">
                <a:solidFill>
                  <a:schemeClr val="tx1"/>
                </a:solidFill>
                <a:latin typeface="Calibri" pitchFamily="34" charset="0"/>
              </a:defRPr>
            </a:lvl1pPr>
            <a:lvl2pPr marL="742950" indent="-285750" eaLnBrk="0" hangingPunct="0">
              <a:lnSpc>
                <a:spcPct val="90000"/>
              </a:lnSpc>
              <a:spcBef>
                <a:spcPts val="500"/>
              </a:spcBef>
              <a:buFont typeface="Arial" pitchFamily="34" charset="0"/>
              <a:buChar char="•"/>
              <a:defRPr sz="2400">
                <a:solidFill>
                  <a:schemeClr val="tx1"/>
                </a:solidFill>
                <a:latin typeface="Calibri" pitchFamily="34" charset="0"/>
              </a:defRPr>
            </a:lvl2pPr>
            <a:lvl3pPr marL="1143000" indent="-228600" eaLnBrk="0" hangingPunct="0">
              <a:lnSpc>
                <a:spcPct val="90000"/>
              </a:lnSpc>
              <a:spcBef>
                <a:spcPts val="500"/>
              </a:spcBef>
              <a:buFont typeface="Arial" pitchFamily="34" charset="0"/>
              <a:buChar char="•"/>
              <a:defRPr sz="2000">
                <a:solidFill>
                  <a:schemeClr val="tx1"/>
                </a:solidFill>
                <a:latin typeface="Calibri" pitchFamily="34" charset="0"/>
              </a:defRPr>
            </a:lvl3pPr>
            <a:lvl4pPr marL="1600200" indent="-228600" eaLnBrk="0" hangingPunct="0">
              <a:lnSpc>
                <a:spcPct val="90000"/>
              </a:lnSpc>
              <a:spcBef>
                <a:spcPts val="500"/>
              </a:spcBef>
              <a:buFont typeface="Arial" pitchFamily="34" charset="0"/>
              <a:buChar char="•"/>
              <a:defRPr>
                <a:solidFill>
                  <a:schemeClr val="tx1"/>
                </a:solidFill>
                <a:latin typeface="Calibri" pitchFamily="34" charset="0"/>
              </a:defRPr>
            </a:lvl4pPr>
            <a:lvl5pPr marL="2057400" indent="-228600" eaLnBrk="0" hangingPunct="0">
              <a:lnSpc>
                <a:spcPct val="90000"/>
              </a:lnSpc>
              <a:spcBef>
                <a:spcPts val="500"/>
              </a:spcBef>
              <a:buFont typeface="Arial" pitchFamily="34" charset="0"/>
              <a:buChar char="•"/>
              <a:defRPr>
                <a:solidFill>
                  <a:schemeClr val="tx1"/>
                </a:solidFill>
                <a:latin typeface="Calibri" pitchFamily="34" charset="0"/>
              </a:defRPr>
            </a:lvl5pPr>
            <a:lvl6pPr marL="25146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eaLnBrk="1" hangingPunct="1">
              <a:lnSpc>
                <a:spcPct val="100000"/>
              </a:lnSpc>
              <a:spcBef>
                <a:spcPct val="0"/>
              </a:spcBef>
              <a:buFontTx/>
              <a:buNone/>
            </a:pPr>
            <a:fld id="{11B9C24D-A1FD-49B6-BDF4-1CE7EAFD91E5}" type="slidenum">
              <a:rPr lang="en-US" altLang="en-US" sz="1200" smtClean="0">
                <a:solidFill>
                  <a:srgbClr val="898989"/>
                </a:solidFill>
                <a:cs typeface="Arial" pitchFamily="34" charset="0"/>
              </a:rPr>
              <a:pPr eaLnBrk="1" hangingPunct="1">
                <a:lnSpc>
                  <a:spcPct val="100000"/>
                </a:lnSpc>
                <a:spcBef>
                  <a:spcPct val="0"/>
                </a:spcBef>
                <a:buFontTx/>
                <a:buNone/>
              </a:pPr>
              <a:t>16</a:t>
            </a:fld>
            <a:endParaRPr lang="en-US" altLang="en-US" sz="1200">
              <a:solidFill>
                <a:srgbClr val="898989"/>
              </a:solidFill>
              <a:cs typeface="Arial" pitchFamily="34" charset="0"/>
            </a:endParaRPr>
          </a:p>
        </p:txBody>
      </p:sp>
    </p:spTree>
    <p:extLst>
      <p:ext uri="{BB962C8B-B14F-4D97-AF65-F5344CB8AC3E}">
        <p14:creationId xmlns:p14="http://schemas.microsoft.com/office/powerpoint/2010/main" val="2337456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normAutofit/>
          </a:bodyPr>
          <a:lstStyle/>
          <a:p>
            <a:pPr eaLnBrk="1" hangingPunct="1">
              <a:defRPr/>
            </a:pPr>
            <a:r>
              <a:rPr lang="en-US" altLang="en-US" sz="4000" b="1" dirty="0"/>
              <a:t>Monitoring</a:t>
            </a:r>
          </a:p>
        </p:txBody>
      </p:sp>
      <p:sp>
        <p:nvSpPr>
          <p:cNvPr id="34819" name="Content Placeholder 2"/>
          <p:cNvSpPr>
            <a:spLocks noGrp="1"/>
          </p:cNvSpPr>
          <p:nvPr>
            <p:ph idx="1"/>
          </p:nvPr>
        </p:nvSpPr>
        <p:spPr/>
        <p:txBody>
          <a:bodyPr>
            <a:normAutofit lnSpcReduction="10000"/>
          </a:bodyPr>
          <a:lstStyle/>
          <a:p>
            <a:pPr eaLnBrk="1" hangingPunct="1"/>
            <a:r>
              <a:rPr lang="en-MY" altLang="en-US" sz="2800" dirty="0"/>
              <a:t>Long-term monitoring for </a:t>
            </a:r>
            <a:r>
              <a:rPr lang="en-MY" altLang="en-US" sz="2800" b="1" dirty="0"/>
              <a:t>conversion to POAG </a:t>
            </a:r>
          </a:p>
          <a:p>
            <a:pPr eaLnBrk="1" hangingPunct="1"/>
            <a:r>
              <a:rPr lang="en-MY" altLang="en-US" sz="2800" dirty="0"/>
              <a:t>No strong evidence on way of monitoring &amp; follow-up schedules</a:t>
            </a:r>
          </a:p>
          <a:p>
            <a:pPr eaLnBrk="1" hangingPunct="1"/>
            <a:r>
              <a:rPr lang="en-MY" altLang="en-US" sz="2800" dirty="0"/>
              <a:t>In OHTS, the first feature suggestive of POAG was either change in OD and/or VF,</a:t>
            </a:r>
            <a:r>
              <a:rPr lang="en-MY" altLang="en-US" sz="2800" baseline="30000" dirty="0"/>
              <a:t>104</a:t>
            </a:r>
            <a:r>
              <a:rPr lang="en-MY" altLang="en-US" sz="2800" dirty="0"/>
              <a:t> thus monitoring both structural &amp; functional changes are essential.</a:t>
            </a:r>
          </a:p>
          <a:p>
            <a:pPr eaLnBrk="1" hangingPunct="1"/>
            <a:r>
              <a:rPr lang="en-MY" altLang="en-US" sz="2800" dirty="0"/>
              <a:t>Clinical examination of the ONH &amp; RNFL (± imaging), &amp; VF assessment are needed to evaluate for glaucomatous damage.</a:t>
            </a:r>
          </a:p>
          <a:p>
            <a:pPr marL="0" indent="0">
              <a:buNone/>
            </a:pPr>
            <a:r>
              <a:rPr lang="en-MY" altLang="en-US" sz="2800" dirty="0"/>
              <a:t> </a:t>
            </a:r>
            <a:r>
              <a:rPr lang="en-MY" altLang="en-US" sz="1400" dirty="0"/>
              <a:t>104. Keltner JL, et al. Ophthalmology. 2006;113(9):1603-1612</a:t>
            </a:r>
            <a:endParaRPr lang="en-US" altLang="en-US" sz="1400" dirty="0"/>
          </a:p>
        </p:txBody>
      </p:sp>
      <p:sp>
        <p:nvSpPr>
          <p:cNvPr id="3482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000"/>
              </a:spcBef>
              <a:buFont typeface="Arial" pitchFamily="34" charset="0"/>
              <a:buChar char="•"/>
              <a:defRPr sz="2800">
                <a:solidFill>
                  <a:schemeClr val="tx1"/>
                </a:solidFill>
                <a:latin typeface="Calibri" pitchFamily="34" charset="0"/>
              </a:defRPr>
            </a:lvl1pPr>
            <a:lvl2pPr marL="742950" indent="-285750" eaLnBrk="0" hangingPunct="0">
              <a:lnSpc>
                <a:spcPct val="90000"/>
              </a:lnSpc>
              <a:spcBef>
                <a:spcPts val="500"/>
              </a:spcBef>
              <a:buFont typeface="Arial" pitchFamily="34" charset="0"/>
              <a:buChar char="•"/>
              <a:defRPr sz="2400">
                <a:solidFill>
                  <a:schemeClr val="tx1"/>
                </a:solidFill>
                <a:latin typeface="Calibri" pitchFamily="34" charset="0"/>
              </a:defRPr>
            </a:lvl2pPr>
            <a:lvl3pPr marL="1143000" indent="-228600" eaLnBrk="0" hangingPunct="0">
              <a:lnSpc>
                <a:spcPct val="90000"/>
              </a:lnSpc>
              <a:spcBef>
                <a:spcPts val="500"/>
              </a:spcBef>
              <a:buFont typeface="Arial" pitchFamily="34" charset="0"/>
              <a:buChar char="•"/>
              <a:defRPr sz="2000">
                <a:solidFill>
                  <a:schemeClr val="tx1"/>
                </a:solidFill>
                <a:latin typeface="Calibri" pitchFamily="34" charset="0"/>
              </a:defRPr>
            </a:lvl3pPr>
            <a:lvl4pPr marL="1600200" indent="-228600" eaLnBrk="0" hangingPunct="0">
              <a:lnSpc>
                <a:spcPct val="90000"/>
              </a:lnSpc>
              <a:spcBef>
                <a:spcPts val="500"/>
              </a:spcBef>
              <a:buFont typeface="Arial" pitchFamily="34" charset="0"/>
              <a:buChar char="•"/>
              <a:defRPr>
                <a:solidFill>
                  <a:schemeClr val="tx1"/>
                </a:solidFill>
                <a:latin typeface="Calibri" pitchFamily="34" charset="0"/>
              </a:defRPr>
            </a:lvl4pPr>
            <a:lvl5pPr marL="2057400" indent="-228600" eaLnBrk="0" hangingPunct="0">
              <a:lnSpc>
                <a:spcPct val="90000"/>
              </a:lnSpc>
              <a:spcBef>
                <a:spcPts val="500"/>
              </a:spcBef>
              <a:buFont typeface="Arial" pitchFamily="34" charset="0"/>
              <a:buChar char="•"/>
              <a:defRPr>
                <a:solidFill>
                  <a:schemeClr val="tx1"/>
                </a:solidFill>
                <a:latin typeface="Calibri" pitchFamily="34" charset="0"/>
              </a:defRPr>
            </a:lvl5pPr>
            <a:lvl6pPr marL="25146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eaLnBrk="1" hangingPunct="1">
              <a:lnSpc>
                <a:spcPct val="100000"/>
              </a:lnSpc>
              <a:spcBef>
                <a:spcPct val="0"/>
              </a:spcBef>
              <a:buFontTx/>
              <a:buNone/>
            </a:pPr>
            <a:fld id="{B580B383-15D5-4985-A5ED-385AEACC50DD}" type="slidenum">
              <a:rPr lang="en-US" altLang="en-US" sz="1200" smtClean="0">
                <a:solidFill>
                  <a:srgbClr val="898989"/>
                </a:solidFill>
                <a:cs typeface="Arial" pitchFamily="34" charset="0"/>
              </a:rPr>
              <a:pPr eaLnBrk="1" hangingPunct="1">
                <a:lnSpc>
                  <a:spcPct val="100000"/>
                </a:lnSpc>
                <a:spcBef>
                  <a:spcPct val="0"/>
                </a:spcBef>
                <a:buFontTx/>
                <a:buNone/>
              </a:pPr>
              <a:t>17</a:t>
            </a:fld>
            <a:endParaRPr lang="en-US" altLang="en-US" sz="1200">
              <a:solidFill>
                <a:srgbClr val="898989"/>
              </a:solidFill>
              <a:cs typeface="Arial" pitchFamily="34" charset="0"/>
            </a:endParaRPr>
          </a:p>
        </p:txBody>
      </p:sp>
    </p:spTree>
    <p:extLst>
      <p:ext uri="{BB962C8B-B14F-4D97-AF65-F5344CB8AC3E}">
        <p14:creationId xmlns:p14="http://schemas.microsoft.com/office/powerpoint/2010/main" val="1698344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2217" y="0"/>
            <a:ext cx="10515600" cy="1182684"/>
          </a:xfrm>
        </p:spPr>
        <p:txBody>
          <a:bodyPr rtlCol="0">
            <a:normAutofit/>
          </a:bodyPr>
          <a:lstStyle/>
          <a:p>
            <a:pPr>
              <a:defRPr/>
            </a:pPr>
            <a:r>
              <a:rPr lang="en-MY" dirty="0"/>
              <a:t>   </a:t>
            </a:r>
            <a:r>
              <a:rPr lang="en-MY" sz="4000" b="1" dirty="0"/>
              <a:t>Challenges</a:t>
            </a:r>
          </a:p>
        </p:txBody>
      </p:sp>
      <p:sp>
        <p:nvSpPr>
          <p:cNvPr id="36867" name="Content Placeholder 2"/>
          <p:cNvSpPr>
            <a:spLocks noGrp="1"/>
          </p:cNvSpPr>
          <p:nvPr>
            <p:ph idx="1"/>
          </p:nvPr>
        </p:nvSpPr>
        <p:spPr>
          <a:xfrm>
            <a:off x="838201" y="1800225"/>
            <a:ext cx="10612967" cy="4179888"/>
          </a:xfrm>
        </p:spPr>
        <p:txBody>
          <a:bodyPr/>
          <a:lstStyle/>
          <a:p>
            <a:pPr eaLnBrk="1" hangingPunct="1"/>
            <a:endParaRPr lang="en-MY" altLang="en-US"/>
          </a:p>
          <a:p>
            <a:pPr eaLnBrk="1" hangingPunct="1"/>
            <a:endParaRPr lang="en-MY" altLang="en-US"/>
          </a:p>
          <a:p>
            <a:pPr eaLnBrk="1" hangingPunct="1"/>
            <a:endParaRPr lang="en-MY" altLang="en-US"/>
          </a:p>
          <a:p>
            <a:pPr eaLnBrk="1" hangingPunct="1">
              <a:lnSpc>
                <a:spcPct val="110000"/>
              </a:lnSpc>
              <a:spcBef>
                <a:spcPct val="0"/>
              </a:spcBef>
              <a:buFont typeface="Arial" pitchFamily="34" charset="0"/>
              <a:buNone/>
            </a:pPr>
            <a:endParaRPr lang="en-MY" altLang="en-US" sz="1400"/>
          </a:p>
        </p:txBody>
      </p:sp>
      <p:sp>
        <p:nvSpPr>
          <p:cNvPr id="3686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000"/>
              </a:spcBef>
              <a:buFont typeface="Arial" pitchFamily="34" charset="0"/>
              <a:buChar char="•"/>
              <a:defRPr sz="2800">
                <a:solidFill>
                  <a:schemeClr val="tx1"/>
                </a:solidFill>
                <a:latin typeface="Calibri" pitchFamily="34" charset="0"/>
              </a:defRPr>
            </a:lvl1pPr>
            <a:lvl2pPr marL="742950" indent="-285750" eaLnBrk="0" hangingPunct="0">
              <a:lnSpc>
                <a:spcPct val="90000"/>
              </a:lnSpc>
              <a:spcBef>
                <a:spcPts val="500"/>
              </a:spcBef>
              <a:buFont typeface="Arial" pitchFamily="34" charset="0"/>
              <a:buChar char="•"/>
              <a:defRPr sz="2400">
                <a:solidFill>
                  <a:schemeClr val="tx1"/>
                </a:solidFill>
                <a:latin typeface="Calibri" pitchFamily="34" charset="0"/>
              </a:defRPr>
            </a:lvl2pPr>
            <a:lvl3pPr marL="1143000" indent="-228600" eaLnBrk="0" hangingPunct="0">
              <a:lnSpc>
                <a:spcPct val="90000"/>
              </a:lnSpc>
              <a:spcBef>
                <a:spcPts val="500"/>
              </a:spcBef>
              <a:buFont typeface="Arial" pitchFamily="34" charset="0"/>
              <a:buChar char="•"/>
              <a:defRPr sz="2000">
                <a:solidFill>
                  <a:schemeClr val="tx1"/>
                </a:solidFill>
                <a:latin typeface="Calibri" pitchFamily="34" charset="0"/>
              </a:defRPr>
            </a:lvl3pPr>
            <a:lvl4pPr marL="1600200" indent="-228600" eaLnBrk="0" hangingPunct="0">
              <a:lnSpc>
                <a:spcPct val="90000"/>
              </a:lnSpc>
              <a:spcBef>
                <a:spcPts val="500"/>
              </a:spcBef>
              <a:buFont typeface="Arial" pitchFamily="34" charset="0"/>
              <a:buChar char="•"/>
              <a:defRPr>
                <a:solidFill>
                  <a:schemeClr val="tx1"/>
                </a:solidFill>
                <a:latin typeface="Calibri" pitchFamily="34" charset="0"/>
              </a:defRPr>
            </a:lvl4pPr>
            <a:lvl5pPr marL="2057400" indent="-228600" eaLnBrk="0" hangingPunct="0">
              <a:lnSpc>
                <a:spcPct val="90000"/>
              </a:lnSpc>
              <a:spcBef>
                <a:spcPts val="500"/>
              </a:spcBef>
              <a:buFont typeface="Arial" pitchFamily="34" charset="0"/>
              <a:buChar char="•"/>
              <a:defRPr>
                <a:solidFill>
                  <a:schemeClr val="tx1"/>
                </a:solidFill>
                <a:latin typeface="Calibri" pitchFamily="34" charset="0"/>
              </a:defRPr>
            </a:lvl5pPr>
            <a:lvl6pPr marL="25146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eaLnBrk="1" hangingPunct="1">
              <a:lnSpc>
                <a:spcPct val="100000"/>
              </a:lnSpc>
              <a:spcBef>
                <a:spcPct val="0"/>
              </a:spcBef>
              <a:buFontTx/>
              <a:buNone/>
            </a:pPr>
            <a:fld id="{99CCF43A-0B38-4F5A-A68C-573E2D38072A}" type="slidenum">
              <a:rPr lang="en-US" altLang="en-US" sz="1200" smtClean="0">
                <a:solidFill>
                  <a:srgbClr val="898989"/>
                </a:solidFill>
                <a:cs typeface="Arial" pitchFamily="34" charset="0"/>
              </a:rPr>
              <a:pPr eaLnBrk="1" hangingPunct="1">
                <a:lnSpc>
                  <a:spcPct val="100000"/>
                </a:lnSpc>
                <a:spcBef>
                  <a:spcPct val="0"/>
                </a:spcBef>
                <a:buFontTx/>
                <a:buNone/>
              </a:pPr>
              <a:t>18</a:t>
            </a:fld>
            <a:endParaRPr lang="en-US" altLang="en-US" sz="1200">
              <a:solidFill>
                <a:srgbClr val="898989"/>
              </a:solidFill>
              <a:cs typeface="Arial" pitchFamily="34" charset="0"/>
            </a:endParaRPr>
          </a:p>
        </p:txBody>
      </p:sp>
      <p:pic>
        <p:nvPicPr>
          <p:cNvPr id="36869" name="Picture 5" descr="C:\Users\PY Ong\Desktop\CPG\images 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9164" y="1438733"/>
            <a:ext cx="7513320" cy="460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rot="20572525">
            <a:off x="-390048" y="2630046"/>
            <a:ext cx="8408752" cy="3201829"/>
          </a:xfrm>
          <a:prstGeom prst="rect">
            <a:avLst/>
          </a:prstGeom>
          <a:noFill/>
        </p:spPr>
        <p:txBody>
          <a:bodyPr>
            <a:prstTxWarp prst="textArchUpPour">
              <a:avLst/>
            </a:prstTxWarp>
            <a:spAutoFit/>
            <a:scene3d>
              <a:camera prst="isometricOffAxis2Left"/>
              <a:lightRig rig="threePt" dir="t"/>
            </a:scene3d>
            <a:sp3d extrusionH="57150">
              <a:bevelT w="38100" h="38100" prst="relaxedInset"/>
            </a:sp3d>
          </a:bodyPr>
          <a:lstStyle/>
          <a:p>
            <a:pPr algn="ctr">
              <a:defRPr/>
            </a:pPr>
            <a:r>
              <a:rPr lang="en-MY" altLang="en-US" sz="2000" spc="300" dirty="0">
                <a:cs typeface="Arial" charset="0"/>
              </a:rPr>
              <a:t>to treat  </a:t>
            </a:r>
          </a:p>
          <a:p>
            <a:pPr>
              <a:defRPr/>
            </a:pPr>
            <a:endParaRPr lang="en-US" sz="1600" spc="300" dirty="0">
              <a:cs typeface="Arial" charset="0"/>
            </a:endParaRPr>
          </a:p>
        </p:txBody>
      </p:sp>
      <p:sp>
        <p:nvSpPr>
          <p:cNvPr id="4" name="TextBox 3"/>
          <p:cNvSpPr txBox="1"/>
          <p:nvPr/>
        </p:nvSpPr>
        <p:spPr>
          <a:xfrm rot="3414009">
            <a:off x="2706581" y="2595343"/>
            <a:ext cx="4907021" cy="5807145"/>
          </a:xfrm>
          <a:prstGeom prst="rect">
            <a:avLst/>
          </a:prstGeom>
          <a:noFill/>
        </p:spPr>
        <p:txBody>
          <a:bodyPr spcFirstLastPara="1">
            <a:prstTxWarp prst="textCircle">
              <a:avLst/>
            </a:prstTxWarp>
            <a:spAutoFit/>
            <a:scene3d>
              <a:camera prst="isometricRightUp"/>
              <a:lightRig rig="threePt" dir="t"/>
            </a:scene3d>
          </a:bodyPr>
          <a:lstStyle/>
          <a:p>
            <a:pPr>
              <a:defRPr/>
            </a:pPr>
            <a:r>
              <a:rPr lang="en-MY" altLang="en-US" sz="3200" b="1" spc="300" dirty="0">
                <a:cs typeface="Arial" charset="0"/>
              </a:rPr>
              <a:t> not to treat</a:t>
            </a:r>
            <a:endParaRPr lang="en-US" sz="3200" b="1" dirty="0">
              <a:cs typeface="Arial" charset="0"/>
            </a:endParaRPr>
          </a:p>
        </p:txBody>
      </p:sp>
    </p:spTree>
    <p:extLst>
      <p:ext uri="{BB962C8B-B14F-4D97-AF65-F5344CB8AC3E}">
        <p14:creationId xmlns:p14="http://schemas.microsoft.com/office/powerpoint/2010/main" val="4086904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34425A2-79EA-462F-922B-4E780982C331}"/>
              </a:ext>
            </a:extLst>
          </p:cNvPr>
          <p:cNvSpPr>
            <a:spLocks noGrp="1"/>
          </p:cNvSpPr>
          <p:nvPr>
            <p:ph type="sldNum" sz="quarter" idx="12"/>
          </p:nvPr>
        </p:nvSpPr>
        <p:spPr/>
        <p:txBody>
          <a:bodyPr/>
          <a:lstStyle/>
          <a:p>
            <a:fld id="{329EAAF7-05C4-4063-B450-AE7E7F991D4D}" type="slidenum">
              <a:rPr lang="en-MY" smtClean="0"/>
              <a:t>19</a:t>
            </a:fld>
            <a:endParaRPr lang="en-MY"/>
          </a:p>
        </p:txBody>
      </p:sp>
      <p:pic>
        <p:nvPicPr>
          <p:cNvPr id="4" name="Picture 3">
            <a:extLst>
              <a:ext uri="{FF2B5EF4-FFF2-40B4-BE49-F238E27FC236}">
                <a16:creationId xmlns:a16="http://schemas.microsoft.com/office/drawing/2014/main" id="{11EEB276-3CC0-4510-916E-22B117564FF3}"/>
              </a:ext>
            </a:extLst>
          </p:cNvPr>
          <p:cNvPicPr>
            <a:picLocks noChangeAspect="1"/>
          </p:cNvPicPr>
          <p:nvPr/>
        </p:nvPicPr>
        <p:blipFill>
          <a:blip r:embed="rId2"/>
          <a:stretch>
            <a:fillRect/>
          </a:stretch>
        </p:blipFill>
        <p:spPr>
          <a:xfrm>
            <a:off x="1689521" y="190500"/>
            <a:ext cx="8886402" cy="6530976"/>
          </a:xfrm>
          <a:prstGeom prst="rect">
            <a:avLst/>
          </a:prstGeom>
        </p:spPr>
      </p:pic>
    </p:spTree>
    <p:extLst>
      <p:ext uri="{BB962C8B-B14F-4D97-AF65-F5344CB8AC3E}">
        <p14:creationId xmlns:p14="http://schemas.microsoft.com/office/powerpoint/2010/main" val="1550058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AB9F9F-E1C8-4B30-B4E0-2633443B9E16}"/>
              </a:ext>
            </a:extLst>
          </p:cNvPr>
          <p:cNvSpPr>
            <a:spLocks noGrp="1"/>
          </p:cNvSpPr>
          <p:nvPr>
            <p:ph type="title"/>
          </p:nvPr>
        </p:nvSpPr>
        <p:spPr/>
        <p:txBody>
          <a:bodyPr/>
          <a:lstStyle/>
          <a:p>
            <a:r>
              <a:rPr lang="en-MY" b="1" dirty="0"/>
              <a:t>Learning Objectives</a:t>
            </a:r>
          </a:p>
        </p:txBody>
      </p:sp>
      <p:sp>
        <p:nvSpPr>
          <p:cNvPr id="3" name="Content Placeholder 2">
            <a:extLst>
              <a:ext uri="{FF2B5EF4-FFF2-40B4-BE49-F238E27FC236}">
                <a16:creationId xmlns:a16="http://schemas.microsoft.com/office/drawing/2014/main" id="{B943CCBD-3F4D-4D0D-8149-D9A2E3B7D28D}"/>
              </a:ext>
            </a:extLst>
          </p:cNvPr>
          <p:cNvSpPr>
            <a:spLocks noGrp="1"/>
          </p:cNvSpPr>
          <p:nvPr>
            <p:ph idx="1"/>
          </p:nvPr>
        </p:nvSpPr>
        <p:spPr/>
        <p:txBody>
          <a:bodyPr/>
          <a:lstStyle/>
          <a:p>
            <a:pPr>
              <a:buFont typeface="Arial" charset="0"/>
              <a:buChar char="•"/>
              <a:defRPr/>
            </a:pPr>
            <a:r>
              <a:rPr lang="en-US" altLang="en-US" sz="2800" dirty="0"/>
              <a:t>To learn on the management of the following special conditions:</a:t>
            </a:r>
          </a:p>
          <a:p>
            <a:pPr marL="614362" lvl="1" indent="-342900">
              <a:buFont typeface="Wingdings" panose="05000000000000000000" pitchFamily="2" charset="2"/>
              <a:buChar char="ü"/>
              <a:defRPr/>
            </a:pPr>
            <a:r>
              <a:rPr lang="en-MY" altLang="en-US" sz="2400" dirty="0"/>
              <a:t>Ocular Hypertension</a:t>
            </a:r>
          </a:p>
          <a:p>
            <a:pPr marL="614362" lvl="1" indent="-342900">
              <a:buFont typeface="Wingdings" panose="05000000000000000000" pitchFamily="2" charset="2"/>
              <a:buChar char="ü"/>
              <a:defRPr/>
            </a:pPr>
            <a:r>
              <a:rPr lang="en-MY" altLang="en-US" sz="2400" dirty="0"/>
              <a:t>Glaucoma Suspect</a:t>
            </a:r>
          </a:p>
          <a:p>
            <a:endParaRPr lang="en-MY" dirty="0"/>
          </a:p>
        </p:txBody>
      </p:sp>
      <p:sp>
        <p:nvSpPr>
          <p:cNvPr id="4" name="Slide Number Placeholder 3">
            <a:extLst>
              <a:ext uri="{FF2B5EF4-FFF2-40B4-BE49-F238E27FC236}">
                <a16:creationId xmlns:a16="http://schemas.microsoft.com/office/drawing/2014/main" id="{DF756A0F-2FFF-4876-9EB9-AED9ACB3848A}"/>
              </a:ext>
            </a:extLst>
          </p:cNvPr>
          <p:cNvSpPr>
            <a:spLocks noGrp="1"/>
          </p:cNvSpPr>
          <p:nvPr>
            <p:ph type="sldNum" sz="quarter" idx="12"/>
          </p:nvPr>
        </p:nvSpPr>
        <p:spPr/>
        <p:txBody>
          <a:bodyPr/>
          <a:lstStyle/>
          <a:p>
            <a:fld id="{329EAAF7-05C4-4063-B450-AE7E7F991D4D}" type="slidenum">
              <a:rPr lang="en-MY" smtClean="0"/>
              <a:t>2</a:t>
            </a:fld>
            <a:endParaRPr lang="en-MY"/>
          </a:p>
        </p:txBody>
      </p:sp>
    </p:spTree>
    <p:extLst>
      <p:ext uri="{BB962C8B-B14F-4D97-AF65-F5344CB8AC3E}">
        <p14:creationId xmlns:p14="http://schemas.microsoft.com/office/powerpoint/2010/main" val="1517862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3" name="Picture 5" descr="C:\Users\PY Ong\Desktop\CPG\images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8400" y="4246564"/>
            <a:ext cx="3185584" cy="2306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loud 5"/>
          <p:cNvSpPr/>
          <p:nvPr/>
        </p:nvSpPr>
        <p:spPr>
          <a:xfrm>
            <a:off x="6292309" y="2157214"/>
            <a:ext cx="5320877" cy="218440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1121833" y="136524"/>
            <a:ext cx="10240433" cy="1025845"/>
          </a:xfrm>
        </p:spPr>
        <p:txBody>
          <a:bodyPr rtlCol="0">
            <a:normAutofit/>
          </a:bodyPr>
          <a:lstStyle/>
          <a:p>
            <a:pPr eaLnBrk="1" fontAlgn="auto" hangingPunct="1">
              <a:spcAft>
                <a:spcPts val="0"/>
              </a:spcAft>
              <a:defRPr/>
            </a:pPr>
            <a:r>
              <a:rPr lang="en-MY" sz="4000" b="1" dirty="0"/>
              <a:t>Challenges</a:t>
            </a:r>
          </a:p>
        </p:txBody>
      </p:sp>
      <p:sp>
        <p:nvSpPr>
          <p:cNvPr id="3789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000"/>
              </a:spcBef>
              <a:buFont typeface="Arial" pitchFamily="34" charset="0"/>
              <a:buChar char="•"/>
              <a:defRPr sz="2800">
                <a:solidFill>
                  <a:schemeClr val="tx1"/>
                </a:solidFill>
                <a:latin typeface="Calibri" pitchFamily="34" charset="0"/>
              </a:defRPr>
            </a:lvl1pPr>
            <a:lvl2pPr marL="742950" indent="-285750" eaLnBrk="0" hangingPunct="0">
              <a:lnSpc>
                <a:spcPct val="90000"/>
              </a:lnSpc>
              <a:spcBef>
                <a:spcPts val="500"/>
              </a:spcBef>
              <a:buFont typeface="Arial" pitchFamily="34" charset="0"/>
              <a:buChar char="•"/>
              <a:defRPr sz="2400">
                <a:solidFill>
                  <a:schemeClr val="tx1"/>
                </a:solidFill>
                <a:latin typeface="Calibri" pitchFamily="34" charset="0"/>
              </a:defRPr>
            </a:lvl2pPr>
            <a:lvl3pPr marL="1143000" indent="-228600" eaLnBrk="0" hangingPunct="0">
              <a:lnSpc>
                <a:spcPct val="90000"/>
              </a:lnSpc>
              <a:spcBef>
                <a:spcPts val="500"/>
              </a:spcBef>
              <a:buFont typeface="Arial" pitchFamily="34" charset="0"/>
              <a:buChar char="•"/>
              <a:defRPr sz="2000">
                <a:solidFill>
                  <a:schemeClr val="tx1"/>
                </a:solidFill>
                <a:latin typeface="Calibri" pitchFamily="34" charset="0"/>
              </a:defRPr>
            </a:lvl3pPr>
            <a:lvl4pPr marL="1600200" indent="-228600" eaLnBrk="0" hangingPunct="0">
              <a:lnSpc>
                <a:spcPct val="90000"/>
              </a:lnSpc>
              <a:spcBef>
                <a:spcPts val="500"/>
              </a:spcBef>
              <a:buFont typeface="Arial" pitchFamily="34" charset="0"/>
              <a:buChar char="•"/>
              <a:defRPr>
                <a:solidFill>
                  <a:schemeClr val="tx1"/>
                </a:solidFill>
                <a:latin typeface="Calibri" pitchFamily="34" charset="0"/>
              </a:defRPr>
            </a:lvl4pPr>
            <a:lvl5pPr marL="2057400" indent="-228600" eaLnBrk="0" hangingPunct="0">
              <a:lnSpc>
                <a:spcPct val="90000"/>
              </a:lnSpc>
              <a:spcBef>
                <a:spcPts val="500"/>
              </a:spcBef>
              <a:buFont typeface="Arial" pitchFamily="34" charset="0"/>
              <a:buChar char="•"/>
              <a:defRPr>
                <a:solidFill>
                  <a:schemeClr val="tx1"/>
                </a:solidFill>
                <a:latin typeface="Calibri" pitchFamily="34" charset="0"/>
              </a:defRPr>
            </a:lvl5pPr>
            <a:lvl6pPr marL="25146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eaLnBrk="1" hangingPunct="1">
              <a:lnSpc>
                <a:spcPct val="100000"/>
              </a:lnSpc>
              <a:spcBef>
                <a:spcPct val="0"/>
              </a:spcBef>
              <a:buFontTx/>
              <a:buNone/>
            </a:pPr>
            <a:fld id="{D92EA37D-949C-4A24-8712-2287C4234AB5}" type="slidenum">
              <a:rPr lang="en-US" altLang="en-US" sz="1200" smtClean="0">
                <a:solidFill>
                  <a:srgbClr val="898989"/>
                </a:solidFill>
                <a:cs typeface="Arial" pitchFamily="34" charset="0"/>
              </a:rPr>
              <a:pPr eaLnBrk="1" hangingPunct="1">
                <a:lnSpc>
                  <a:spcPct val="100000"/>
                </a:lnSpc>
                <a:spcBef>
                  <a:spcPct val="0"/>
                </a:spcBef>
                <a:buFontTx/>
                <a:buNone/>
              </a:pPr>
              <a:t>20</a:t>
            </a:fld>
            <a:endParaRPr lang="en-US" altLang="en-US" sz="1200">
              <a:solidFill>
                <a:srgbClr val="898989"/>
              </a:solidFill>
              <a:cs typeface="Arial" pitchFamily="34" charset="0"/>
            </a:endParaRPr>
          </a:p>
        </p:txBody>
      </p:sp>
      <p:pic>
        <p:nvPicPr>
          <p:cNvPr id="37894" name="Picture 9" descr="C:\Users\PY Ong\Desktop\CPG\images46OHIVH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8241" y="1376364"/>
            <a:ext cx="4606290" cy="3515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rot="21261172">
            <a:off x="6985961" y="2595591"/>
            <a:ext cx="3108800" cy="545252"/>
          </a:xfrm>
          <a:prstGeom prst="rect">
            <a:avLst/>
          </a:prstGeom>
          <a:noFill/>
        </p:spPr>
        <p:txBody>
          <a:bodyPr>
            <a:prstTxWarp prst="textCascadeUp">
              <a:avLst/>
            </a:prstTxWarp>
            <a:spAutoFit/>
          </a:bodyPr>
          <a:lstStyle/>
          <a:p>
            <a:pPr>
              <a:defRPr/>
            </a:pPr>
            <a:r>
              <a:rPr lang="en-US" b="1" dirty="0"/>
              <a:t>Follow up</a:t>
            </a:r>
          </a:p>
        </p:txBody>
      </p:sp>
      <p:sp>
        <p:nvSpPr>
          <p:cNvPr id="8" name="TextBox 7"/>
          <p:cNvSpPr txBox="1"/>
          <p:nvPr/>
        </p:nvSpPr>
        <p:spPr>
          <a:xfrm>
            <a:off x="8952747" y="3027800"/>
            <a:ext cx="2140592" cy="443229"/>
          </a:xfrm>
          <a:prstGeom prst="rect">
            <a:avLst/>
          </a:prstGeom>
          <a:noFill/>
        </p:spPr>
        <p:txBody>
          <a:bodyPr>
            <a:prstTxWarp prst="textCurveDown">
              <a:avLst/>
            </a:prstTxWarp>
            <a:spAutoFit/>
          </a:bodyPr>
          <a:lstStyle/>
          <a:p>
            <a:pPr>
              <a:defRPr/>
            </a:pPr>
            <a:r>
              <a:rPr lang="en-US" b="1" dirty="0"/>
              <a:t>Visual field</a:t>
            </a:r>
          </a:p>
        </p:txBody>
      </p:sp>
      <p:sp>
        <p:nvSpPr>
          <p:cNvPr id="9" name="TextBox 8"/>
          <p:cNvSpPr txBox="1"/>
          <p:nvPr/>
        </p:nvSpPr>
        <p:spPr>
          <a:xfrm rot="237152">
            <a:off x="6975679" y="3465842"/>
            <a:ext cx="2850405" cy="466870"/>
          </a:xfrm>
          <a:prstGeom prst="rect">
            <a:avLst/>
          </a:prstGeom>
          <a:noFill/>
        </p:spPr>
        <p:txBody>
          <a:bodyPr>
            <a:prstTxWarp prst="textChevron">
              <a:avLst>
                <a:gd name="adj" fmla="val 42720"/>
              </a:avLst>
            </a:prstTxWarp>
            <a:spAutoFit/>
          </a:bodyPr>
          <a:lstStyle/>
          <a:p>
            <a:pPr>
              <a:defRPr/>
            </a:pPr>
            <a:r>
              <a:rPr lang="en-US" sz="2800" dirty="0"/>
              <a:t>Imaging</a:t>
            </a:r>
          </a:p>
        </p:txBody>
      </p:sp>
      <p:sp>
        <p:nvSpPr>
          <p:cNvPr id="37898" name="TextBox 9"/>
          <p:cNvSpPr txBox="1">
            <a:spLocks noChangeArrowheads="1"/>
          </p:cNvSpPr>
          <p:nvPr/>
        </p:nvSpPr>
        <p:spPr bwMode="auto">
          <a:xfrm>
            <a:off x="3332903" y="4341614"/>
            <a:ext cx="22944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000"/>
              </a:spcBef>
              <a:buFont typeface="Arial" pitchFamily="34" charset="0"/>
              <a:buChar char="•"/>
              <a:defRPr sz="2800">
                <a:solidFill>
                  <a:schemeClr val="tx1"/>
                </a:solidFill>
                <a:latin typeface="Calibri" pitchFamily="34" charset="0"/>
              </a:defRPr>
            </a:lvl1pPr>
            <a:lvl2pPr marL="742950" indent="-285750" eaLnBrk="0" hangingPunct="0">
              <a:lnSpc>
                <a:spcPct val="90000"/>
              </a:lnSpc>
              <a:spcBef>
                <a:spcPts val="500"/>
              </a:spcBef>
              <a:buFont typeface="Arial" pitchFamily="34" charset="0"/>
              <a:buChar char="•"/>
              <a:defRPr sz="2400">
                <a:solidFill>
                  <a:schemeClr val="tx1"/>
                </a:solidFill>
                <a:latin typeface="Calibri" pitchFamily="34" charset="0"/>
              </a:defRPr>
            </a:lvl2pPr>
            <a:lvl3pPr marL="1143000" indent="-228600" eaLnBrk="0" hangingPunct="0">
              <a:lnSpc>
                <a:spcPct val="90000"/>
              </a:lnSpc>
              <a:spcBef>
                <a:spcPts val="500"/>
              </a:spcBef>
              <a:buFont typeface="Arial" pitchFamily="34" charset="0"/>
              <a:buChar char="•"/>
              <a:defRPr sz="2000">
                <a:solidFill>
                  <a:schemeClr val="tx1"/>
                </a:solidFill>
                <a:latin typeface="Calibri" pitchFamily="34" charset="0"/>
              </a:defRPr>
            </a:lvl3pPr>
            <a:lvl4pPr marL="1600200" indent="-228600" eaLnBrk="0" hangingPunct="0">
              <a:lnSpc>
                <a:spcPct val="90000"/>
              </a:lnSpc>
              <a:spcBef>
                <a:spcPts val="500"/>
              </a:spcBef>
              <a:buFont typeface="Arial" pitchFamily="34" charset="0"/>
              <a:buChar char="•"/>
              <a:defRPr>
                <a:solidFill>
                  <a:schemeClr val="tx1"/>
                </a:solidFill>
                <a:latin typeface="Calibri" pitchFamily="34" charset="0"/>
              </a:defRPr>
            </a:lvl4pPr>
            <a:lvl5pPr marL="2057400" indent="-228600" eaLnBrk="0" hangingPunct="0">
              <a:lnSpc>
                <a:spcPct val="90000"/>
              </a:lnSpc>
              <a:spcBef>
                <a:spcPts val="500"/>
              </a:spcBef>
              <a:buFont typeface="Arial" pitchFamily="34" charset="0"/>
              <a:buChar char="•"/>
              <a:defRPr>
                <a:solidFill>
                  <a:schemeClr val="tx1"/>
                </a:solidFill>
                <a:latin typeface="Calibri" pitchFamily="34" charset="0"/>
              </a:defRPr>
            </a:lvl5pPr>
            <a:lvl6pPr marL="25146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eaLnBrk="1" hangingPunct="1">
              <a:lnSpc>
                <a:spcPct val="100000"/>
              </a:lnSpc>
              <a:spcBef>
                <a:spcPct val="0"/>
              </a:spcBef>
              <a:buFontTx/>
              <a:buNone/>
            </a:pPr>
            <a:r>
              <a:rPr lang="en-US" altLang="en-US" sz="2400" b="1" dirty="0">
                <a:solidFill>
                  <a:srgbClr val="FF0000"/>
                </a:solidFill>
              </a:rPr>
              <a:t>Appointment</a:t>
            </a:r>
          </a:p>
        </p:txBody>
      </p:sp>
    </p:spTree>
    <p:extLst>
      <p:ext uri="{BB962C8B-B14F-4D97-AF65-F5344CB8AC3E}">
        <p14:creationId xmlns:p14="http://schemas.microsoft.com/office/powerpoint/2010/main" val="376344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CB59AA0-40BE-481A-BB62-B8F7E5135ED9}"/>
              </a:ext>
            </a:extLst>
          </p:cNvPr>
          <p:cNvSpPr>
            <a:spLocks noGrp="1"/>
          </p:cNvSpPr>
          <p:nvPr>
            <p:ph type="sldNum" sz="quarter" idx="12"/>
          </p:nvPr>
        </p:nvSpPr>
        <p:spPr/>
        <p:txBody>
          <a:bodyPr/>
          <a:lstStyle/>
          <a:p>
            <a:fld id="{329EAAF7-05C4-4063-B450-AE7E7F991D4D}" type="slidenum">
              <a:rPr lang="en-MY" smtClean="0"/>
              <a:t>21</a:t>
            </a:fld>
            <a:endParaRPr lang="en-MY"/>
          </a:p>
        </p:txBody>
      </p:sp>
      <p:pic>
        <p:nvPicPr>
          <p:cNvPr id="3" name="Picture 2">
            <a:extLst>
              <a:ext uri="{FF2B5EF4-FFF2-40B4-BE49-F238E27FC236}">
                <a16:creationId xmlns:a16="http://schemas.microsoft.com/office/drawing/2014/main" id="{C39187BB-219D-49F3-ABC3-0C6778F4FA20}"/>
              </a:ext>
            </a:extLst>
          </p:cNvPr>
          <p:cNvPicPr>
            <a:picLocks noChangeAspect="1"/>
          </p:cNvPicPr>
          <p:nvPr/>
        </p:nvPicPr>
        <p:blipFill>
          <a:blip r:embed="rId2"/>
          <a:stretch>
            <a:fillRect/>
          </a:stretch>
        </p:blipFill>
        <p:spPr>
          <a:xfrm>
            <a:off x="2806607" y="171450"/>
            <a:ext cx="6614051" cy="6550026"/>
          </a:xfrm>
          <a:prstGeom prst="rect">
            <a:avLst/>
          </a:prstGeom>
        </p:spPr>
      </p:pic>
    </p:spTree>
    <p:extLst>
      <p:ext uri="{BB962C8B-B14F-4D97-AF65-F5344CB8AC3E}">
        <p14:creationId xmlns:p14="http://schemas.microsoft.com/office/powerpoint/2010/main" val="652660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8870" y="0"/>
            <a:ext cx="10515600" cy="1173162"/>
          </a:xfrm>
        </p:spPr>
        <p:txBody>
          <a:bodyPr>
            <a:normAutofit/>
          </a:bodyPr>
          <a:lstStyle/>
          <a:p>
            <a:pPr>
              <a:defRPr/>
            </a:pPr>
            <a:r>
              <a:rPr lang="en-US" sz="4000" b="1" dirty="0"/>
              <a:t>Summary of Management</a:t>
            </a:r>
          </a:p>
        </p:txBody>
      </p:sp>
      <p:sp>
        <p:nvSpPr>
          <p:cNvPr id="3584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000"/>
              </a:spcBef>
              <a:buFont typeface="Arial" pitchFamily="34" charset="0"/>
              <a:buChar char="•"/>
              <a:defRPr sz="2800">
                <a:solidFill>
                  <a:schemeClr val="tx1"/>
                </a:solidFill>
                <a:latin typeface="Calibri" pitchFamily="34" charset="0"/>
              </a:defRPr>
            </a:lvl1pPr>
            <a:lvl2pPr marL="742950" indent="-285750" eaLnBrk="0" hangingPunct="0">
              <a:lnSpc>
                <a:spcPct val="90000"/>
              </a:lnSpc>
              <a:spcBef>
                <a:spcPts val="500"/>
              </a:spcBef>
              <a:buFont typeface="Arial" pitchFamily="34" charset="0"/>
              <a:buChar char="•"/>
              <a:defRPr sz="2400">
                <a:solidFill>
                  <a:schemeClr val="tx1"/>
                </a:solidFill>
                <a:latin typeface="Calibri" pitchFamily="34" charset="0"/>
              </a:defRPr>
            </a:lvl2pPr>
            <a:lvl3pPr marL="1143000" indent="-228600" eaLnBrk="0" hangingPunct="0">
              <a:lnSpc>
                <a:spcPct val="90000"/>
              </a:lnSpc>
              <a:spcBef>
                <a:spcPts val="500"/>
              </a:spcBef>
              <a:buFont typeface="Arial" pitchFamily="34" charset="0"/>
              <a:buChar char="•"/>
              <a:defRPr sz="2000">
                <a:solidFill>
                  <a:schemeClr val="tx1"/>
                </a:solidFill>
                <a:latin typeface="Calibri" pitchFamily="34" charset="0"/>
              </a:defRPr>
            </a:lvl3pPr>
            <a:lvl4pPr marL="1600200" indent="-228600" eaLnBrk="0" hangingPunct="0">
              <a:lnSpc>
                <a:spcPct val="90000"/>
              </a:lnSpc>
              <a:spcBef>
                <a:spcPts val="500"/>
              </a:spcBef>
              <a:buFont typeface="Arial" pitchFamily="34" charset="0"/>
              <a:buChar char="•"/>
              <a:defRPr>
                <a:solidFill>
                  <a:schemeClr val="tx1"/>
                </a:solidFill>
                <a:latin typeface="Calibri" pitchFamily="34" charset="0"/>
              </a:defRPr>
            </a:lvl4pPr>
            <a:lvl5pPr marL="2057400" indent="-228600" eaLnBrk="0" hangingPunct="0">
              <a:lnSpc>
                <a:spcPct val="90000"/>
              </a:lnSpc>
              <a:spcBef>
                <a:spcPts val="500"/>
              </a:spcBef>
              <a:buFont typeface="Arial" pitchFamily="34" charset="0"/>
              <a:buChar char="•"/>
              <a:defRPr>
                <a:solidFill>
                  <a:schemeClr val="tx1"/>
                </a:solidFill>
                <a:latin typeface="Calibri" pitchFamily="34" charset="0"/>
              </a:defRPr>
            </a:lvl5pPr>
            <a:lvl6pPr marL="25146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eaLnBrk="1" hangingPunct="1">
              <a:lnSpc>
                <a:spcPct val="100000"/>
              </a:lnSpc>
              <a:spcBef>
                <a:spcPct val="0"/>
              </a:spcBef>
              <a:buFontTx/>
              <a:buNone/>
            </a:pPr>
            <a:fld id="{00CD0BC8-B8CE-412D-AD9F-0CF1D9896E5C}" type="slidenum">
              <a:rPr lang="en-US" altLang="en-US" sz="1200" smtClean="0">
                <a:solidFill>
                  <a:srgbClr val="898989"/>
                </a:solidFill>
                <a:cs typeface="Arial" pitchFamily="34" charset="0"/>
              </a:rPr>
              <a:pPr eaLnBrk="1" hangingPunct="1">
                <a:lnSpc>
                  <a:spcPct val="100000"/>
                </a:lnSpc>
                <a:spcBef>
                  <a:spcPct val="0"/>
                </a:spcBef>
                <a:buFontTx/>
                <a:buNone/>
              </a:pPr>
              <a:t>22</a:t>
            </a:fld>
            <a:endParaRPr lang="en-US" altLang="en-US" sz="1200">
              <a:solidFill>
                <a:srgbClr val="898989"/>
              </a:solidFill>
              <a:cs typeface="Arial" pitchFamily="34" charset="0"/>
            </a:endParaRPr>
          </a:p>
        </p:txBody>
      </p:sp>
      <p:sp>
        <p:nvSpPr>
          <p:cNvPr id="35844" name="TextBox 5"/>
          <p:cNvSpPr txBox="1">
            <a:spLocks noChangeArrowheads="1"/>
          </p:cNvSpPr>
          <p:nvPr/>
        </p:nvSpPr>
        <p:spPr bwMode="auto">
          <a:xfrm>
            <a:off x="3037417" y="1460500"/>
            <a:ext cx="6354234" cy="830997"/>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lnSpc>
                <a:spcPct val="90000"/>
              </a:lnSpc>
              <a:spcBef>
                <a:spcPts val="1000"/>
              </a:spcBef>
              <a:buFont typeface="Arial" pitchFamily="34" charset="0"/>
              <a:buChar char="•"/>
              <a:defRPr sz="2800">
                <a:solidFill>
                  <a:schemeClr val="tx1"/>
                </a:solidFill>
                <a:latin typeface="Calibri" pitchFamily="34" charset="0"/>
              </a:defRPr>
            </a:lvl1pPr>
            <a:lvl2pPr marL="742950" indent="-285750" eaLnBrk="0" hangingPunct="0">
              <a:lnSpc>
                <a:spcPct val="90000"/>
              </a:lnSpc>
              <a:spcBef>
                <a:spcPts val="500"/>
              </a:spcBef>
              <a:buFont typeface="Arial" pitchFamily="34" charset="0"/>
              <a:buChar char="•"/>
              <a:defRPr sz="2400">
                <a:solidFill>
                  <a:schemeClr val="tx1"/>
                </a:solidFill>
                <a:latin typeface="Calibri" pitchFamily="34" charset="0"/>
              </a:defRPr>
            </a:lvl2pPr>
            <a:lvl3pPr marL="1143000" indent="-228600" eaLnBrk="0" hangingPunct="0">
              <a:lnSpc>
                <a:spcPct val="90000"/>
              </a:lnSpc>
              <a:spcBef>
                <a:spcPts val="500"/>
              </a:spcBef>
              <a:buFont typeface="Arial" pitchFamily="34" charset="0"/>
              <a:buChar char="•"/>
              <a:defRPr sz="2000">
                <a:solidFill>
                  <a:schemeClr val="tx1"/>
                </a:solidFill>
                <a:latin typeface="Calibri" pitchFamily="34" charset="0"/>
              </a:defRPr>
            </a:lvl3pPr>
            <a:lvl4pPr marL="1600200" indent="-228600" eaLnBrk="0" hangingPunct="0">
              <a:lnSpc>
                <a:spcPct val="90000"/>
              </a:lnSpc>
              <a:spcBef>
                <a:spcPts val="500"/>
              </a:spcBef>
              <a:buFont typeface="Arial" pitchFamily="34" charset="0"/>
              <a:buChar char="•"/>
              <a:defRPr>
                <a:solidFill>
                  <a:schemeClr val="tx1"/>
                </a:solidFill>
                <a:latin typeface="Calibri" pitchFamily="34" charset="0"/>
              </a:defRPr>
            </a:lvl4pPr>
            <a:lvl5pPr marL="2057400" indent="-228600" eaLnBrk="0" hangingPunct="0">
              <a:lnSpc>
                <a:spcPct val="90000"/>
              </a:lnSpc>
              <a:spcBef>
                <a:spcPts val="500"/>
              </a:spcBef>
              <a:buFont typeface="Arial" pitchFamily="34" charset="0"/>
              <a:buChar char="•"/>
              <a:defRPr>
                <a:solidFill>
                  <a:schemeClr val="tx1"/>
                </a:solidFill>
                <a:latin typeface="Calibri" pitchFamily="34" charset="0"/>
              </a:defRPr>
            </a:lvl5pPr>
            <a:lvl6pPr marL="25146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gn="ctr" eaLnBrk="1" hangingPunct="1">
              <a:lnSpc>
                <a:spcPct val="100000"/>
              </a:lnSpc>
              <a:spcBef>
                <a:spcPct val="0"/>
              </a:spcBef>
              <a:buFontTx/>
              <a:buNone/>
            </a:pPr>
            <a:r>
              <a:rPr lang="en-US" altLang="en-US" sz="2400" dirty="0">
                <a:latin typeface="+mn-lt"/>
              </a:rPr>
              <a:t> Assessment of patient &amp; </a:t>
            </a:r>
          </a:p>
          <a:p>
            <a:pPr algn="ctr" eaLnBrk="1" hangingPunct="1">
              <a:lnSpc>
                <a:spcPct val="100000"/>
              </a:lnSpc>
              <a:spcBef>
                <a:spcPct val="0"/>
              </a:spcBef>
              <a:buFontTx/>
              <a:buNone/>
            </a:pPr>
            <a:r>
              <a:rPr lang="en-US" altLang="en-US" sz="2400" dirty="0">
                <a:latin typeface="+mn-lt"/>
              </a:rPr>
              <a:t>proper documentation</a:t>
            </a:r>
          </a:p>
        </p:txBody>
      </p:sp>
      <p:sp>
        <p:nvSpPr>
          <p:cNvPr id="35845" name="TextBox 6"/>
          <p:cNvSpPr txBox="1">
            <a:spLocks noChangeArrowheads="1"/>
          </p:cNvSpPr>
          <p:nvPr/>
        </p:nvSpPr>
        <p:spPr bwMode="auto">
          <a:xfrm>
            <a:off x="3056467" y="2935289"/>
            <a:ext cx="6320367" cy="460375"/>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lnSpc>
                <a:spcPct val="90000"/>
              </a:lnSpc>
              <a:spcBef>
                <a:spcPts val="1000"/>
              </a:spcBef>
              <a:buFont typeface="Arial" pitchFamily="34" charset="0"/>
              <a:buChar char="•"/>
              <a:defRPr sz="2800">
                <a:solidFill>
                  <a:schemeClr val="tx1"/>
                </a:solidFill>
                <a:latin typeface="Calibri" pitchFamily="34" charset="0"/>
              </a:defRPr>
            </a:lvl1pPr>
            <a:lvl2pPr marL="742950" indent="-285750" eaLnBrk="0" hangingPunct="0">
              <a:lnSpc>
                <a:spcPct val="90000"/>
              </a:lnSpc>
              <a:spcBef>
                <a:spcPts val="500"/>
              </a:spcBef>
              <a:buFont typeface="Arial" pitchFamily="34" charset="0"/>
              <a:buChar char="•"/>
              <a:defRPr sz="2400">
                <a:solidFill>
                  <a:schemeClr val="tx1"/>
                </a:solidFill>
                <a:latin typeface="Calibri" pitchFamily="34" charset="0"/>
              </a:defRPr>
            </a:lvl2pPr>
            <a:lvl3pPr marL="1143000" indent="-228600" eaLnBrk="0" hangingPunct="0">
              <a:lnSpc>
                <a:spcPct val="90000"/>
              </a:lnSpc>
              <a:spcBef>
                <a:spcPts val="500"/>
              </a:spcBef>
              <a:buFont typeface="Arial" pitchFamily="34" charset="0"/>
              <a:buChar char="•"/>
              <a:defRPr sz="2000">
                <a:solidFill>
                  <a:schemeClr val="tx1"/>
                </a:solidFill>
                <a:latin typeface="Calibri" pitchFamily="34" charset="0"/>
              </a:defRPr>
            </a:lvl3pPr>
            <a:lvl4pPr marL="1600200" indent="-228600" eaLnBrk="0" hangingPunct="0">
              <a:lnSpc>
                <a:spcPct val="90000"/>
              </a:lnSpc>
              <a:spcBef>
                <a:spcPts val="500"/>
              </a:spcBef>
              <a:buFont typeface="Arial" pitchFamily="34" charset="0"/>
              <a:buChar char="•"/>
              <a:defRPr>
                <a:solidFill>
                  <a:schemeClr val="tx1"/>
                </a:solidFill>
                <a:latin typeface="Calibri" pitchFamily="34" charset="0"/>
              </a:defRPr>
            </a:lvl4pPr>
            <a:lvl5pPr marL="2057400" indent="-228600" eaLnBrk="0" hangingPunct="0">
              <a:lnSpc>
                <a:spcPct val="90000"/>
              </a:lnSpc>
              <a:spcBef>
                <a:spcPts val="500"/>
              </a:spcBef>
              <a:buFont typeface="Arial" pitchFamily="34" charset="0"/>
              <a:buChar char="•"/>
              <a:defRPr>
                <a:solidFill>
                  <a:schemeClr val="tx1"/>
                </a:solidFill>
                <a:latin typeface="Calibri" pitchFamily="34" charset="0"/>
              </a:defRPr>
            </a:lvl5pPr>
            <a:lvl6pPr marL="25146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gn="ctr" eaLnBrk="1" hangingPunct="1">
              <a:lnSpc>
                <a:spcPct val="100000"/>
              </a:lnSpc>
              <a:spcBef>
                <a:spcPct val="0"/>
              </a:spcBef>
              <a:buFontTx/>
              <a:buNone/>
            </a:pPr>
            <a:r>
              <a:rPr lang="en-US" altLang="en-US" sz="2400" dirty="0">
                <a:latin typeface="+mn-lt"/>
              </a:rPr>
              <a:t>Assessment of risk factors</a:t>
            </a:r>
          </a:p>
        </p:txBody>
      </p:sp>
      <p:sp>
        <p:nvSpPr>
          <p:cNvPr id="35846" name="TextBox 7"/>
          <p:cNvSpPr txBox="1">
            <a:spLocks noChangeArrowheads="1"/>
          </p:cNvSpPr>
          <p:nvPr/>
        </p:nvSpPr>
        <p:spPr bwMode="auto">
          <a:xfrm>
            <a:off x="3052234" y="4090988"/>
            <a:ext cx="6320367" cy="461962"/>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lnSpc>
                <a:spcPct val="90000"/>
              </a:lnSpc>
              <a:spcBef>
                <a:spcPts val="1000"/>
              </a:spcBef>
              <a:buFont typeface="Arial" pitchFamily="34" charset="0"/>
              <a:buChar char="•"/>
              <a:defRPr sz="2800">
                <a:solidFill>
                  <a:schemeClr val="tx1"/>
                </a:solidFill>
                <a:latin typeface="Calibri" pitchFamily="34" charset="0"/>
              </a:defRPr>
            </a:lvl1pPr>
            <a:lvl2pPr marL="742950" indent="-285750" eaLnBrk="0" hangingPunct="0">
              <a:lnSpc>
                <a:spcPct val="90000"/>
              </a:lnSpc>
              <a:spcBef>
                <a:spcPts val="500"/>
              </a:spcBef>
              <a:buFont typeface="Arial" pitchFamily="34" charset="0"/>
              <a:buChar char="•"/>
              <a:defRPr sz="2400">
                <a:solidFill>
                  <a:schemeClr val="tx1"/>
                </a:solidFill>
                <a:latin typeface="Calibri" pitchFamily="34" charset="0"/>
              </a:defRPr>
            </a:lvl2pPr>
            <a:lvl3pPr marL="1143000" indent="-228600" eaLnBrk="0" hangingPunct="0">
              <a:lnSpc>
                <a:spcPct val="90000"/>
              </a:lnSpc>
              <a:spcBef>
                <a:spcPts val="500"/>
              </a:spcBef>
              <a:buFont typeface="Arial" pitchFamily="34" charset="0"/>
              <a:buChar char="•"/>
              <a:defRPr sz="2000">
                <a:solidFill>
                  <a:schemeClr val="tx1"/>
                </a:solidFill>
                <a:latin typeface="Calibri" pitchFamily="34" charset="0"/>
              </a:defRPr>
            </a:lvl3pPr>
            <a:lvl4pPr marL="1600200" indent="-228600" eaLnBrk="0" hangingPunct="0">
              <a:lnSpc>
                <a:spcPct val="90000"/>
              </a:lnSpc>
              <a:spcBef>
                <a:spcPts val="500"/>
              </a:spcBef>
              <a:buFont typeface="Arial" pitchFamily="34" charset="0"/>
              <a:buChar char="•"/>
              <a:defRPr>
                <a:solidFill>
                  <a:schemeClr val="tx1"/>
                </a:solidFill>
                <a:latin typeface="Calibri" pitchFamily="34" charset="0"/>
              </a:defRPr>
            </a:lvl4pPr>
            <a:lvl5pPr marL="2057400" indent="-228600" eaLnBrk="0" hangingPunct="0">
              <a:lnSpc>
                <a:spcPct val="90000"/>
              </a:lnSpc>
              <a:spcBef>
                <a:spcPts val="500"/>
              </a:spcBef>
              <a:buFont typeface="Arial" pitchFamily="34" charset="0"/>
              <a:buChar char="•"/>
              <a:defRPr>
                <a:solidFill>
                  <a:schemeClr val="tx1"/>
                </a:solidFill>
                <a:latin typeface="Calibri" pitchFamily="34" charset="0"/>
              </a:defRPr>
            </a:lvl5pPr>
            <a:lvl6pPr marL="25146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gn="ctr" eaLnBrk="1" hangingPunct="1">
              <a:lnSpc>
                <a:spcPct val="100000"/>
              </a:lnSpc>
              <a:spcBef>
                <a:spcPct val="0"/>
              </a:spcBef>
              <a:buFontTx/>
              <a:buNone/>
            </a:pPr>
            <a:r>
              <a:rPr lang="en-US" altLang="en-US" sz="2400" dirty="0">
                <a:latin typeface="+mn-lt"/>
              </a:rPr>
              <a:t>Decision on treatment</a:t>
            </a:r>
          </a:p>
        </p:txBody>
      </p:sp>
      <p:sp>
        <p:nvSpPr>
          <p:cNvPr id="35847" name="TextBox 8"/>
          <p:cNvSpPr txBox="1">
            <a:spLocks noChangeArrowheads="1"/>
          </p:cNvSpPr>
          <p:nvPr/>
        </p:nvSpPr>
        <p:spPr bwMode="auto">
          <a:xfrm>
            <a:off x="3052234" y="5208588"/>
            <a:ext cx="6320367" cy="830997"/>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lnSpc>
                <a:spcPct val="90000"/>
              </a:lnSpc>
              <a:spcBef>
                <a:spcPts val="1000"/>
              </a:spcBef>
              <a:buFont typeface="Arial" pitchFamily="34" charset="0"/>
              <a:buChar char="•"/>
              <a:defRPr sz="2800">
                <a:solidFill>
                  <a:schemeClr val="tx1"/>
                </a:solidFill>
                <a:latin typeface="Calibri" pitchFamily="34" charset="0"/>
              </a:defRPr>
            </a:lvl1pPr>
            <a:lvl2pPr marL="742950" indent="-285750" eaLnBrk="0" hangingPunct="0">
              <a:lnSpc>
                <a:spcPct val="90000"/>
              </a:lnSpc>
              <a:spcBef>
                <a:spcPts val="500"/>
              </a:spcBef>
              <a:buFont typeface="Arial" pitchFamily="34" charset="0"/>
              <a:buChar char="•"/>
              <a:defRPr sz="2400">
                <a:solidFill>
                  <a:schemeClr val="tx1"/>
                </a:solidFill>
                <a:latin typeface="Calibri" pitchFamily="34" charset="0"/>
              </a:defRPr>
            </a:lvl2pPr>
            <a:lvl3pPr marL="1143000" indent="-228600" eaLnBrk="0" hangingPunct="0">
              <a:lnSpc>
                <a:spcPct val="90000"/>
              </a:lnSpc>
              <a:spcBef>
                <a:spcPts val="500"/>
              </a:spcBef>
              <a:buFont typeface="Arial" pitchFamily="34" charset="0"/>
              <a:buChar char="•"/>
              <a:defRPr sz="2000">
                <a:solidFill>
                  <a:schemeClr val="tx1"/>
                </a:solidFill>
                <a:latin typeface="Calibri" pitchFamily="34" charset="0"/>
              </a:defRPr>
            </a:lvl3pPr>
            <a:lvl4pPr marL="1600200" indent="-228600" eaLnBrk="0" hangingPunct="0">
              <a:lnSpc>
                <a:spcPct val="90000"/>
              </a:lnSpc>
              <a:spcBef>
                <a:spcPts val="500"/>
              </a:spcBef>
              <a:buFont typeface="Arial" pitchFamily="34" charset="0"/>
              <a:buChar char="•"/>
              <a:defRPr>
                <a:solidFill>
                  <a:schemeClr val="tx1"/>
                </a:solidFill>
                <a:latin typeface="Calibri" pitchFamily="34" charset="0"/>
              </a:defRPr>
            </a:lvl4pPr>
            <a:lvl5pPr marL="2057400" indent="-228600" eaLnBrk="0" hangingPunct="0">
              <a:lnSpc>
                <a:spcPct val="90000"/>
              </a:lnSpc>
              <a:spcBef>
                <a:spcPts val="500"/>
              </a:spcBef>
              <a:buFont typeface="Arial" pitchFamily="34" charset="0"/>
              <a:buChar char="•"/>
              <a:defRPr>
                <a:solidFill>
                  <a:schemeClr val="tx1"/>
                </a:solidFill>
                <a:latin typeface="Calibri" pitchFamily="34" charset="0"/>
              </a:defRPr>
            </a:lvl5pPr>
            <a:lvl6pPr marL="25146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gn="ctr" eaLnBrk="1" hangingPunct="1">
              <a:lnSpc>
                <a:spcPct val="100000"/>
              </a:lnSpc>
              <a:spcBef>
                <a:spcPct val="0"/>
              </a:spcBef>
              <a:buFontTx/>
              <a:buNone/>
            </a:pPr>
            <a:r>
              <a:rPr lang="en-US" altLang="en-US" sz="2400" dirty="0">
                <a:latin typeface="+mn-lt"/>
              </a:rPr>
              <a:t>  Decision on monitoring &amp; </a:t>
            </a:r>
          </a:p>
          <a:p>
            <a:pPr algn="ctr" eaLnBrk="1" hangingPunct="1">
              <a:lnSpc>
                <a:spcPct val="100000"/>
              </a:lnSpc>
              <a:spcBef>
                <a:spcPct val="0"/>
              </a:spcBef>
              <a:buFontTx/>
              <a:buNone/>
            </a:pPr>
            <a:r>
              <a:rPr lang="en-US" altLang="en-US" sz="2400" dirty="0">
                <a:latin typeface="+mn-lt"/>
              </a:rPr>
              <a:t>follow-up schedules</a:t>
            </a:r>
          </a:p>
        </p:txBody>
      </p:sp>
      <p:cxnSp>
        <p:nvCxnSpPr>
          <p:cNvPr id="11" name="Straight Arrow Connector 10"/>
          <p:cNvCxnSpPr>
            <a:cxnSpLocks/>
          </p:cNvCxnSpPr>
          <p:nvPr/>
        </p:nvCxnSpPr>
        <p:spPr>
          <a:xfrm>
            <a:off x="6237819" y="2291497"/>
            <a:ext cx="0" cy="64293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05042563-0294-4D3B-911E-A8622C2EE5A5}"/>
              </a:ext>
            </a:extLst>
          </p:cNvPr>
          <p:cNvCxnSpPr>
            <a:cxnSpLocks/>
          </p:cNvCxnSpPr>
          <p:nvPr/>
        </p:nvCxnSpPr>
        <p:spPr>
          <a:xfrm>
            <a:off x="6218769" y="4552950"/>
            <a:ext cx="0" cy="64293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7EC7540C-BE2D-4D3B-8DFE-931F47B78728}"/>
              </a:ext>
            </a:extLst>
          </p:cNvPr>
          <p:cNvCxnSpPr>
            <a:cxnSpLocks/>
          </p:cNvCxnSpPr>
          <p:nvPr/>
        </p:nvCxnSpPr>
        <p:spPr>
          <a:xfrm>
            <a:off x="6218769" y="3431381"/>
            <a:ext cx="0" cy="64293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6150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1135380" y="0"/>
            <a:ext cx="10332720" cy="1222693"/>
          </a:xfrm>
        </p:spPr>
        <p:txBody>
          <a:bodyPr>
            <a:normAutofit/>
          </a:bodyPr>
          <a:lstStyle/>
          <a:p>
            <a:pPr eaLnBrk="1" hangingPunct="1"/>
            <a:r>
              <a:rPr lang="en-US" altLang="en-US" sz="4000" b="1" dirty="0"/>
              <a:t>Take Home Message</a:t>
            </a:r>
            <a:endParaRPr lang="en-MY" altLang="en-US" sz="4000" b="1" dirty="0"/>
          </a:p>
        </p:txBody>
      </p:sp>
      <p:sp>
        <p:nvSpPr>
          <p:cNvPr id="38915" name="Content Placeholder 2"/>
          <p:cNvSpPr>
            <a:spLocks noGrp="1"/>
          </p:cNvSpPr>
          <p:nvPr>
            <p:ph idx="1"/>
          </p:nvPr>
        </p:nvSpPr>
        <p:spPr>
          <a:xfrm>
            <a:off x="1021080" y="1544638"/>
            <a:ext cx="10332720" cy="4349750"/>
          </a:xfrm>
        </p:spPr>
        <p:txBody>
          <a:bodyPr/>
          <a:lstStyle/>
          <a:p>
            <a:pPr eaLnBrk="1" hangingPunct="1"/>
            <a:r>
              <a:rPr lang="en-MY" altLang="en-US" sz="2800" dirty="0"/>
              <a:t>Comprehensive initial ocular assessment &amp; proper documentation </a:t>
            </a:r>
          </a:p>
          <a:p>
            <a:pPr eaLnBrk="1" hangingPunct="1"/>
            <a:r>
              <a:rPr lang="en-MY" altLang="en-US" sz="2800" dirty="0"/>
              <a:t>CCT measurement should be performed.</a:t>
            </a:r>
            <a:endParaRPr lang="en-US" altLang="en-US" sz="2800" dirty="0"/>
          </a:p>
          <a:p>
            <a:pPr eaLnBrk="1" hangingPunct="1"/>
            <a:r>
              <a:rPr lang="en-MY" altLang="en-US" sz="2800" dirty="0"/>
              <a:t>Assessment of risk factors is essential.</a:t>
            </a:r>
            <a:endParaRPr lang="en-US" altLang="en-US" sz="2800" dirty="0"/>
          </a:p>
          <a:p>
            <a:pPr eaLnBrk="1" hangingPunct="1"/>
            <a:r>
              <a:rPr lang="en-MY" altLang="en-US" sz="2800" dirty="0"/>
              <a:t>Treatment should based on risk of conversion to POAG &amp; should be individualised.</a:t>
            </a:r>
            <a:endParaRPr lang="en-US" altLang="en-US" sz="2800" dirty="0"/>
          </a:p>
          <a:p>
            <a:pPr eaLnBrk="1" hangingPunct="1"/>
            <a:endParaRPr lang="en-MY" altLang="en-US" dirty="0"/>
          </a:p>
        </p:txBody>
      </p:sp>
      <p:sp>
        <p:nvSpPr>
          <p:cNvPr id="3891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000"/>
              </a:spcBef>
              <a:buFont typeface="Arial" pitchFamily="34" charset="0"/>
              <a:buChar char="•"/>
              <a:defRPr sz="2800">
                <a:solidFill>
                  <a:schemeClr val="tx1"/>
                </a:solidFill>
                <a:latin typeface="Calibri" pitchFamily="34" charset="0"/>
              </a:defRPr>
            </a:lvl1pPr>
            <a:lvl2pPr marL="742950" indent="-285750" eaLnBrk="0" hangingPunct="0">
              <a:lnSpc>
                <a:spcPct val="90000"/>
              </a:lnSpc>
              <a:spcBef>
                <a:spcPts val="500"/>
              </a:spcBef>
              <a:buFont typeface="Arial" pitchFamily="34" charset="0"/>
              <a:buChar char="•"/>
              <a:defRPr sz="2400">
                <a:solidFill>
                  <a:schemeClr val="tx1"/>
                </a:solidFill>
                <a:latin typeface="Calibri" pitchFamily="34" charset="0"/>
              </a:defRPr>
            </a:lvl2pPr>
            <a:lvl3pPr marL="1143000" indent="-228600" eaLnBrk="0" hangingPunct="0">
              <a:lnSpc>
                <a:spcPct val="90000"/>
              </a:lnSpc>
              <a:spcBef>
                <a:spcPts val="500"/>
              </a:spcBef>
              <a:buFont typeface="Arial" pitchFamily="34" charset="0"/>
              <a:buChar char="•"/>
              <a:defRPr sz="2000">
                <a:solidFill>
                  <a:schemeClr val="tx1"/>
                </a:solidFill>
                <a:latin typeface="Calibri" pitchFamily="34" charset="0"/>
              </a:defRPr>
            </a:lvl3pPr>
            <a:lvl4pPr marL="1600200" indent="-228600" eaLnBrk="0" hangingPunct="0">
              <a:lnSpc>
                <a:spcPct val="90000"/>
              </a:lnSpc>
              <a:spcBef>
                <a:spcPts val="500"/>
              </a:spcBef>
              <a:buFont typeface="Arial" pitchFamily="34" charset="0"/>
              <a:buChar char="•"/>
              <a:defRPr>
                <a:solidFill>
                  <a:schemeClr val="tx1"/>
                </a:solidFill>
                <a:latin typeface="Calibri" pitchFamily="34" charset="0"/>
              </a:defRPr>
            </a:lvl4pPr>
            <a:lvl5pPr marL="2057400" indent="-228600" eaLnBrk="0" hangingPunct="0">
              <a:lnSpc>
                <a:spcPct val="90000"/>
              </a:lnSpc>
              <a:spcBef>
                <a:spcPts val="500"/>
              </a:spcBef>
              <a:buFont typeface="Arial" pitchFamily="34" charset="0"/>
              <a:buChar char="•"/>
              <a:defRPr>
                <a:solidFill>
                  <a:schemeClr val="tx1"/>
                </a:solidFill>
                <a:latin typeface="Calibri" pitchFamily="34" charset="0"/>
              </a:defRPr>
            </a:lvl5pPr>
            <a:lvl6pPr marL="25146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eaLnBrk="1" hangingPunct="1">
              <a:lnSpc>
                <a:spcPct val="100000"/>
              </a:lnSpc>
              <a:spcBef>
                <a:spcPct val="0"/>
              </a:spcBef>
              <a:buFontTx/>
              <a:buNone/>
            </a:pPr>
            <a:fld id="{199EB58A-C7C1-4301-8B2F-E559C07E7B7F}" type="slidenum">
              <a:rPr lang="en-US" altLang="en-US" sz="1200" smtClean="0">
                <a:solidFill>
                  <a:srgbClr val="898989"/>
                </a:solidFill>
                <a:cs typeface="Arial" pitchFamily="34" charset="0"/>
              </a:rPr>
              <a:pPr eaLnBrk="1" hangingPunct="1">
                <a:lnSpc>
                  <a:spcPct val="100000"/>
                </a:lnSpc>
                <a:spcBef>
                  <a:spcPct val="0"/>
                </a:spcBef>
                <a:buFontTx/>
                <a:buNone/>
              </a:pPr>
              <a:t>23</a:t>
            </a:fld>
            <a:endParaRPr lang="en-US" altLang="en-US" sz="1200">
              <a:solidFill>
                <a:srgbClr val="898989"/>
              </a:solidFill>
              <a:cs typeface="Arial" pitchFamily="34" charset="0"/>
            </a:endParaRPr>
          </a:p>
        </p:txBody>
      </p:sp>
    </p:spTree>
    <p:extLst>
      <p:ext uri="{BB962C8B-B14F-4D97-AF65-F5344CB8AC3E}">
        <p14:creationId xmlns:p14="http://schemas.microsoft.com/office/powerpoint/2010/main" val="1953786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MY" sz="4900" b="1" dirty="0"/>
              <a:t>Primary Open Angle </a:t>
            </a:r>
            <a:br>
              <a:rPr lang="en-MY" sz="4900" b="1" dirty="0"/>
            </a:br>
            <a:r>
              <a:rPr lang="en-MY" sz="4900" b="1" dirty="0"/>
              <a:t>Glaucoma Suspect</a:t>
            </a:r>
            <a:br>
              <a:rPr lang="en-MY" b="1" dirty="0"/>
            </a:br>
            <a:endParaRPr lang="en-MY" dirty="0"/>
          </a:p>
        </p:txBody>
      </p:sp>
      <p:sp>
        <p:nvSpPr>
          <p:cNvPr id="3" name="Text Placeholder 2"/>
          <p:cNvSpPr>
            <a:spLocks noGrp="1"/>
          </p:cNvSpPr>
          <p:nvPr>
            <p:ph type="body" idx="1"/>
          </p:nvPr>
        </p:nvSpPr>
        <p:spPr>
          <a:xfrm>
            <a:off x="1104899" y="4324008"/>
            <a:ext cx="10071099" cy="1229029"/>
          </a:xfrm>
        </p:spPr>
        <p:txBody>
          <a:bodyPr>
            <a:normAutofit/>
          </a:bodyPr>
          <a:lstStyle/>
          <a:p>
            <a:pPr algn="just">
              <a:lnSpc>
                <a:spcPct val="100000"/>
              </a:lnSpc>
              <a:spcBef>
                <a:spcPct val="0"/>
              </a:spcBef>
            </a:pPr>
            <a:r>
              <a:rPr lang="en-MY" altLang="en-US" sz="2400" b="1" dirty="0" err="1"/>
              <a:t>Dr.</a:t>
            </a:r>
            <a:r>
              <a:rPr lang="en-MY" altLang="en-US" sz="2400" b="1" dirty="0"/>
              <a:t> Farrah Jaafar</a:t>
            </a:r>
          </a:p>
          <a:p>
            <a:pPr algn="just">
              <a:lnSpc>
                <a:spcPct val="100000"/>
              </a:lnSpc>
              <a:spcBef>
                <a:spcPct val="0"/>
              </a:spcBef>
            </a:pPr>
            <a:r>
              <a:rPr lang="en-MY" altLang="en-US" sz="2400" b="1" dirty="0"/>
              <a:t>Ophthalmologist</a:t>
            </a:r>
          </a:p>
          <a:p>
            <a:pPr algn="just">
              <a:lnSpc>
                <a:spcPct val="100000"/>
              </a:lnSpc>
              <a:spcBef>
                <a:spcPct val="0"/>
              </a:spcBef>
            </a:pPr>
            <a:r>
              <a:rPr lang="en-MY" altLang="en-US" sz="2400" b="1" dirty="0"/>
              <a:t>Hospital </a:t>
            </a:r>
            <a:r>
              <a:rPr lang="en-MY" altLang="en-US" sz="2400" b="1" dirty="0" err="1"/>
              <a:t>Sultanah</a:t>
            </a:r>
            <a:r>
              <a:rPr lang="en-MY" altLang="en-US" sz="2400" b="1" dirty="0"/>
              <a:t> </a:t>
            </a:r>
            <a:r>
              <a:rPr lang="en-MY" altLang="en-US" sz="2400" b="1" dirty="0" err="1"/>
              <a:t>Bahiyah</a:t>
            </a:r>
            <a:r>
              <a:rPr lang="en-MY" altLang="en-US" sz="2400" b="1" dirty="0"/>
              <a:t> </a:t>
            </a:r>
          </a:p>
          <a:p>
            <a:endParaRPr lang="en-MY" sz="2000" dirty="0"/>
          </a:p>
        </p:txBody>
      </p:sp>
      <p:sp>
        <p:nvSpPr>
          <p:cNvPr id="4" name="Slide Number Placeholder 3"/>
          <p:cNvSpPr>
            <a:spLocks noGrp="1"/>
          </p:cNvSpPr>
          <p:nvPr>
            <p:ph type="sldNum" sz="quarter" idx="12"/>
          </p:nvPr>
        </p:nvSpPr>
        <p:spPr/>
        <p:txBody>
          <a:bodyPr/>
          <a:lstStyle/>
          <a:p>
            <a:fld id="{329EAAF7-05C4-4063-B450-AE7E7F991D4D}" type="slidenum">
              <a:rPr lang="en-MY" smtClean="0"/>
              <a:pPr/>
              <a:t>24</a:t>
            </a:fld>
            <a:endParaRPr lang="en-MY"/>
          </a:p>
        </p:txBody>
      </p:sp>
    </p:spTree>
    <p:extLst>
      <p:ext uri="{BB962C8B-B14F-4D97-AF65-F5344CB8AC3E}">
        <p14:creationId xmlns:p14="http://schemas.microsoft.com/office/powerpoint/2010/main" val="3597545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A7444A-751E-4683-B857-DF1BFC70F54F}"/>
              </a:ext>
            </a:extLst>
          </p:cNvPr>
          <p:cNvSpPr>
            <a:spLocks noGrp="1"/>
          </p:cNvSpPr>
          <p:nvPr>
            <p:ph type="title"/>
          </p:nvPr>
        </p:nvSpPr>
        <p:spPr/>
        <p:txBody>
          <a:bodyPr>
            <a:normAutofit/>
          </a:bodyPr>
          <a:lstStyle/>
          <a:p>
            <a:r>
              <a:rPr lang="en-MY" sz="4000" b="1" dirty="0"/>
              <a:t>Definition</a:t>
            </a:r>
          </a:p>
        </p:txBody>
      </p:sp>
      <p:sp>
        <p:nvSpPr>
          <p:cNvPr id="3" name="Content Placeholder 2">
            <a:extLst>
              <a:ext uri="{FF2B5EF4-FFF2-40B4-BE49-F238E27FC236}">
                <a16:creationId xmlns:a16="http://schemas.microsoft.com/office/drawing/2014/main" id="{7DDCE786-F4C7-498A-B149-1A95514A92ED}"/>
              </a:ext>
            </a:extLst>
          </p:cNvPr>
          <p:cNvSpPr>
            <a:spLocks noGrp="1"/>
          </p:cNvSpPr>
          <p:nvPr>
            <p:ph idx="1"/>
          </p:nvPr>
        </p:nvSpPr>
        <p:spPr/>
        <p:txBody>
          <a:bodyPr>
            <a:normAutofit/>
          </a:bodyPr>
          <a:lstStyle/>
          <a:p>
            <a:r>
              <a:rPr lang="en-MY" sz="2800" dirty="0"/>
              <a:t>POAG suspect is defined as an individual with clinical findings and/or risk factors that increase the likelihood of developing POAG.</a:t>
            </a:r>
            <a:r>
              <a:rPr lang="en-MY" sz="2800" baseline="30000" dirty="0"/>
              <a:t>105</a:t>
            </a:r>
          </a:p>
          <a:p>
            <a:pPr marL="0" indent="0">
              <a:buNone/>
            </a:pPr>
            <a:endParaRPr lang="en-MY" dirty="0"/>
          </a:p>
          <a:p>
            <a:pPr marL="0" indent="0">
              <a:buNone/>
            </a:pPr>
            <a:endParaRPr lang="en-MY" dirty="0"/>
          </a:p>
          <a:p>
            <a:pPr marL="449263" indent="-449263">
              <a:buNone/>
            </a:pPr>
            <a:r>
              <a:rPr lang="en-MY" sz="1400" dirty="0"/>
              <a:t>105. American Academy of Ophthalmology. Primary Open-Angle Glaucoma Suspect PPP - 2015. San Francisco: Elsevier Inc.; 2016</a:t>
            </a:r>
          </a:p>
        </p:txBody>
      </p:sp>
      <p:sp>
        <p:nvSpPr>
          <p:cNvPr id="4" name="Slide Number Placeholder 3">
            <a:extLst>
              <a:ext uri="{FF2B5EF4-FFF2-40B4-BE49-F238E27FC236}">
                <a16:creationId xmlns:a16="http://schemas.microsoft.com/office/drawing/2014/main" id="{1F706452-73B9-4458-B23A-C9D746340BFD}"/>
              </a:ext>
            </a:extLst>
          </p:cNvPr>
          <p:cNvSpPr>
            <a:spLocks noGrp="1"/>
          </p:cNvSpPr>
          <p:nvPr>
            <p:ph type="sldNum" sz="quarter" idx="12"/>
          </p:nvPr>
        </p:nvSpPr>
        <p:spPr/>
        <p:txBody>
          <a:bodyPr/>
          <a:lstStyle/>
          <a:p>
            <a:fld id="{329EAAF7-05C4-4063-B450-AE7E7F991D4D}" type="slidenum">
              <a:rPr lang="en-MY" smtClean="0"/>
              <a:t>25</a:t>
            </a:fld>
            <a:endParaRPr lang="en-MY"/>
          </a:p>
        </p:txBody>
      </p:sp>
    </p:spTree>
    <p:extLst>
      <p:ext uri="{BB962C8B-B14F-4D97-AF65-F5344CB8AC3E}">
        <p14:creationId xmlns:p14="http://schemas.microsoft.com/office/powerpoint/2010/main" val="503493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MY" sz="4000" b="1" dirty="0"/>
              <a:t>Clinical Features of POAG Suspect</a:t>
            </a:r>
            <a:r>
              <a:rPr lang="en-MY" sz="4000" b="1" baseline="30000" dirty="0"/>
              <a:t>87</a:t>
            </a:r>
          </a:p>
        </p:txBody>
      </p:sp>
      <p:sp>
        <p:nvSpPr>
          <p:cNvPr id="3" name="Content Placeholder 2"/>
          <p:cNvSpPr>
            <a:spLocks noGrp="1"/>
          </p:cNvSpPr>
          <p:nvPr>
            <p:ph idx="1"/>
          </p:nvPr>
        </p:nvSpPr>
        <p:spPr>
          <a:xfrm>
            <a:off x="1104900" y="1556085"/>
            <a:ext cx="6263368" cy="4588042"/>
          </a:xfrm>
        </p:spPr>
        <p:txBody>
          <a:bodyPr>
            <a:normAutofit lnSpcReduction="10000"/>
          </a:bodyPr>
          <a:lstStyle/>
          <a:p>
            <a:r>
              <a:rPr lang="en-MY" sz="2800" dirty="0"/>
              <a:t>Any IOP level</a:t>
            </a:r>
          </a:p>
          <a:p>
            <a:r>
              <a:rPr lang="en-MY" sz="2800" dirty="0"/>
              <a:t>Suspicious glaucomatous appearance of OD </a:t>
            </a:r>
          </a:p>
          <a:p>
            <a:r>
              <a:rPr lang="en-MY" sz="2800" dirty="0"/>
              <a:t>Normal or suspicious glaucomatous VF defects </a:t>
            </a:r>
          </a:p>
          <a:p>
            <a:r>
              <a:rPr lang="en-MY" sz="2800" dirty="0"/>
              <a:t>No clinical evidence of secondary causes</a:t>
            </a:r>
            <a:endParaRPr lang="en-US" sz="2800" dirty="0"/>
          </a:p>
          <a:p>
            <a:endParaRPr lang="en-MY" dirty="0"/>
          </a:p>
          <a:p>
            <a:pPr marL="352425" indent="-352425">
              <a:buNone/>
            </a:pPr>
            <a:r>
              <a:rPr lang="en-MY" sz="1400" dirty="0"/>
              <a:t>87. National Collaborating Centre for Acute Care. Glaucoma: Diagnosis and management of chronic open angle glaucoma and ocular hypertension. London: RCS; 2009</a:t>
            </a:r>
          </a:p>
          <a:p>
            <a:pPr marL="0" indent="0">
              <a:buNone/>
            </a:pPr>
            <a:endParaRPr lang="en-MY" sz="2800" dirty="0"/>
          </a:p>
          <a:p>
            <a:endParaRPr lang="en-MY" sz="2800" dirty="0"/>
          </a:p>
        </p:txBody>
      </p:sp>
      <p:sp>
        <p:nvSpPr>
          <p:cNvPr id="4" name="Slide Number Placeholder 3"/>
          <p:cNvSpPr>
            <a:spLocks noGrp="1"/>
          </p:cNvSpPr>
          <p:nvPr>
            <p:ph type="sldNum" sz="quarter" idx="12"/>
          </p:nvPr>
        </p:nvSpPr>
        <p:spPr/>
        <p:txBody>
          <a:bodyPr/>
          <a:lstStyle/>
          <a:p>
            <a:fld id="{329EAAF7-05C4-4063-B450-AE7E7F991D4D}" type="slidenum">
              <a:rPr lang="en-MY" smtClean="0"/>
              <a:pPr/>
              <a:t>26</a:t>
            </a:fld>
            <a:endParaRPr lang="en-MY"/>
          </a:p>
        </p:txBody>
      </p:sp>
      <p:pic>
        <p:nvPicPr>
          <p:cNvPr id="5" name="Content Placeholder 4"/>
          <p:cNvPicPr>
            <a:picLocks noChangeAspect="1"/>
          </p:cNvPicPr>
          <p:nvPr/>
        </p:nvPicPr>
        <p:blipFill rotWithShape="1">
          <a:blip r:embed="rId3"/>
          <a:srcRect l="33669" t="10428" r="31955" b="4714"/>
          <a:stretch/>
        </p:blipFill>
        <p:spPr>
          <a:xfrm>
            <a:off x="7401715" y="1338763"/>
            <a:ext cx="4517571" cy="5567363"/>
          </a:xfrm>
          <a:prstGeom prst="rect">
            <a:avLst/>
          </a:prstGeom>
        </p:spPr>
      </p:pic>
    </p:spTree>
    <p:extLst>
      <p:ext uri="{BB962C8B-B14F-4D97-AF65-F5344CB8AC3E}">
        <p14:creationId xmlns:p14="http://schemas.microsoft.com/office/powerpoint/2010/main" val="2184603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dirty="0"/>
              <a:t>Assessment of OD</a:t>
            </a:r>
          </a:p>
        </p:txBody>
      </p:sp>
      <p:sp>
        <p:nvSpPr>
          <p:cNvPr id="4" name="Content Placeholder 3"/>
          <p:cNvSpPr>
            <a:spLocks noGrp="1"/>
          </p:cNvSpPr>
          <p:nvPr>
            <p:ph sz="half" idx="2"/>
          </p:nvPr>
        </p:nvSpPr>
        <p:spPr>
          <a:xfrm>
            <a:off x="2803357" y="1415716"/>
            <a:ext cx="6220327" cy="770021"/>
          </a:xfrm>
        </p:spPr>
        <p:txBody>
          <a:bodyPr>
            <a:noAutofit/>
          </a:bodyPr>
          <a:lstStyle/>
          <a:p>
            <a:pPr>
              <a:buNone/>
            </a:pPr>
            <a:r>
              <a:rPr lang="en-US" sz="2800" b="1" dirty="0"/>
              <a:t>RE                     Normal OD                 LE</a:t>
            </a:r>
          </a:p>
        </p:txBody>
      </p:sp>
      <p:sp>
        <p:nvSpPr>
          <p:cNvPr id="5" name="Slide Number Placeholder 4"/>
          <p:cNvSpPr>
            <a:spLocks noGrp="1"/>
          </p:cNvSpPr>
          <p:nvPr>
            <p:ph type="sldNum" sz="quarter" idx="12"/>
          </p:nvPr>
        </p:nvSpPr>
        <p:spPr/>
        <p:txBody>
          <a:bodyPr/>
          <a:lstStyle/>
          <a:p>
            <a:fld id="{329EAAF7-05C4-4063-B450-AE7E7F991D4D}" type="slidenum">
              <a:rPr lang="en-MY" smtClean="0"/>
              <a:pPr/>
              <a:t>27</a:t>
            </a:fld>
            <a:endParaRPr lang="en-MY"/>
          </a:p>
        </p:txBody>
      </p:sp>
      <p:pic>
        <p:nvPicPr>
          <p:cNvPr id="2050" name="Picture 2"/>
          <p:cNvPicPr>
            <a:picLocks noGrp="1" noChangeAspect="1" noChangeArrowheads="1"/>
          </p:cNvPicPr>
          <p:nvPr>
            <p:ph sz="half" idx="1"/>
          </p:nvPr>
        </p:nvPicPr>
        <p:blipFill>
          <a:blip r:embed="rId2"/>
          <a:srcRect l="24276" t="28590" r="42254" b="37216"/>
          <a:stretch>
            <a:fillRect/>
          </a:stretch>
        </p:blipFill>
        <p:spPr bwMode="auto">
          <a:xfrm>
            <a:off x="6328612" y="2298032"/>
            <a:ext cx="4367462" cy="3332747"/>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srcRect l="23881" t="28783" r="41875" b="37048"/>
          <a:stretch>
            <a:fillRect/>
          </a:stretch>
        </p:blipFill>
        <p:spPr bwMode="auto">
          <a:xfrm>
            <a:off x="1347536" y="2298032"/>
            <a:ext cx="4174958" cy="3332748"/>
          </a:xfrm>
          <a:prstGeom prst="rect">
            <a:avLst/>
          </a:prstGeom>
          <a:noFill/>
          <a:ln w="9525">
            <a:noFill/>
            <a:miter lim="800000"/>
            <a:headEnd/>
            <a:tailEnd/>
          </a:ln>
          <a:effectLst/>
        </p:spPr>
      </p:pic>
    </p:spTree>
    <p:extLst>
      <p:ext uri="{BB962C8B-B14F-4D97-AF65-F5344CB8AC3E}">
        <p14:creationId xmlns:p14="http://schemas.microsoft.com/office/powerpoint/2010/main" val="1678678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MY" sz="4000" b="1" dirty="0"/>
              <a:t>Assessment of OD</a:t>
            </a:r>
            <a:r>
              <a:rPr lang="en-MY" sz="2000" b="1" dirty="0"/>
              <a:t>-2</a:t>
            </a:r>
          </a:p>
        </p:txBody>
      </p:sp>
      <p:sp>
        <p:nvSpPr>
          <p:cNvPr id="3" name="Content Placeholder 2"/>
          <p:cNvSpPr>
            <a:spLocks noGrp="1"/>
          </p:cNvSpPr>
          <p:nvPr>
            <p:ph sz="half" idx="1"/>
          </p:nvPr>
        </p:nvSpPr>
        <p:spPr>
          <a:xfrm>
            <a:off x="1071580" y="1596826"/>
            <a:ext cx="4914900" cy="4318184"/>
          </a:xfrm>
          <a:solidFill>
            <a:schemeClr val="bg1"/>
          </a:solidFill>
        </p:spPr>
        <p:txBody>
          <a:bodyPr>
            <a:normAutofit/>
          </a:bodyPr>
          <a:lstStyle/>
          <a:p>
            <a:r>
              <a:rPr lang="en-MY" sz="2800" dirty="0"/>
              <a:t>OD size - a normal disc size is approximately 1.5 mm. </a:t>
            </a:r>
          </a:p>
          <a:p>
            <a:r>
              <a:rPr lang="en-MY" sz="2800" dirty="0"/>
              <a:t>A disc is considered small if it is ≤1.2 mm &amp; large if it is ≥1.8 mm.</a:t>
            </a:r>
          </a:p>
          <a:p>
            <a:r>
              <a:rPr lang="en-MY" sz="2800" dirty="0">
                <a:solidFill>
                  <a:srgbClr val="FF0000"/>
                </a:solidFill>
              </a:rPr>
              <a:t>Increase in the vertical CDR</a:t>
            </a:r>
          </a:p>
          <a:p>
            <a:r>
              <a:rPr lang="en-MY" sz="2800" dirty="0">
                <a:solidFill>
                  <a:srgbClr val="FF0000"/>
                </a:solidFill>
              </a:rPr>
              <a:t>Asymmetry CDR between OD &gt;0.2*</a:t>
            </a:r>
          </a:p>
        </p:txBody>
      </p:sp>
      <p:pic>
        <p:nvPicPr>
          <p:cNvPr id="6" name="Content Placeholder 5"/>
          <p:cNvPicPr>
            <a:picLocks noGrp="1" noChangeAspect="1"/>
          </p:cNvPicPr>
          <p:nvPr>
            <p:ph sz="half" idx="2"/>
          </p:nvPr>
        </p:nvPicPr>
        <p:blipFill>
          <a:blip r:embed="rId3"/>
          <a:stretch>
            <a:fillRect/>
          </a:stretch>
        </p:blipFill>
        <p:spPr>
          <a:xfrm>
            <a:off x="6212305" y="2414954"/>
            <a:ext cx="5679830" cy="3017580"/>
          </a:xfrm>
          <a:prstGeom prst="rect">
            <a:avLst/>
          </a:prstGeom>
        </p:spPr>
      </p:pic>
      <p:sp>
        <p:nvSpPr>
          <p:cNvPr id="5" name="Slide Number Placeholder 4"/>
          <p:cNvSpPr>
            <a:spLocks noGrp="1"/>
          </p:cNvSpPr>
          <p:nvPr>
            <p:ph type="sldNum" sz="quarter" idx="12"/>
          </p:nvPr>
        </p:nvSpPr>
        <p:spPr/>
        <p:txBody>
          <a:bodyPr/>
          <a:lstStyle/>
          <a:p>
            <a:fld id="{329EAAF7-05C4-4063-B450-AE7E7F991D4D}" type="slidenum">
              <a:rPr lang="en-MY" smtClean="0"/>
              <a:pPr/>
              <a:t>28</a:t>
            </a:fld>
            <a:endParaRPr lang="en-MY"/>
          </a:p>
        </p:txBody>
      </p:sp>
      <p:sp>
        <p:nvSpPr>
          <p:cNvPr id="7" name="Rectangle 6"/>
          <p:cNvSpPr/>
          <p:nvPr/>
        </p:nvSpPr>
        <p:spPr>
          <a:xfrm>
            <a:off x="7409018" y="1677035"/>
            <a:ext cx="3242938" cy="523220"/>
          </a:xfrm>
          <a:prstGeom prst="rect">
            <a:avLst/>
          </a:prstGeom>
        </p:spPr>
        <p:txBody>
          <a:bodyPr wrap="square">
            <a:spAutoFit/>
          </a:bodyPr>
          <a:lstStyle/>
          <a:p>
            <a:pPr algn="ctr"/>
            <a:r>
              <a:rPr lang="en-MY" sz="2800" b="1" dirty="0"/>
              <a:t>Asymmetrical CDR</a:t>
            </a:r>
          </a:p>
        </p:txBody>
      </p:sp>
      <p:sp>
        <p:nvSpPr>
          <p:cNvPr id="8" name="Rectangle 7"/>
          <p:cNvSpPr/>
          <p:nvPr/>
        </p:nvSpPr>
        <p:spPr>
          <a:xfrm>
            <a:off x="6153205" y="5514899"/>
            <a:ext cx="5846290" cy="400110"/>
          </a:xfrm>
          <a:prstGeom prst="rect">
            <a:avLst/>
          </a:prstGeom>
        </p:spPr>
        <p:txBody>
          <a:bodyPr wrap="square">
            <a:spAutoFit/>
          </a:bodyPr>
          <a:lstStyle/>
          <a:p>
            <a:pPr algn="ctr"/>
            <a:r>
              <a:rPr lang="en-MY" sz="2000" b="1" dirty="0"/>
              <a:t>RIGHT EYE: CDR 0.3          LEFT EYE: CDR 0.6</a:t>
            </a:r>
            <a:r>
              <a:rPr lang="en-MY" sz="2000" b="1" dirty="0">
                <a:latin typeface="Arial-BoldMT"/>
              </a:rPr>
              <a:t>         </a:t>
            </a:r>
            <a:endParaRPr lang="en-MY" sz="2000" b="1" dirty="0"/>
          </a:p>
        </p:txBody>
      </p:sp>
    </p:spTree>
    <p:extLst>
      <p:ext uri="{BB962C8B-B14F-4D97-AF65-F5344CB8AC3E}">
        <p14:creationId xmlns:p14="http://schemas.microsoft.com/office/powerpoint/2010/main" val="2476966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MY" sz="4000" b="1" dirty="0"/>
              <a:t>Assessment of OD</a:t>
            </a:r>
            <a:r>
              <a:rPr lang="en-MY" sz="2000" b="1" dirty="0"/>
              <a:t>-3</a:t>
            </a:r>
            <a:r>
              <a:rPr lang="en-MY" b="1" dirty="0"/>
              <a:t> </a:t>
            </a:r>
            <a:r>
              <a:rPr lang="en-MY" sz="4000" b="1" dirty="0"/>
              <a:t>– ISNT rule</a:t>
            </a:r>
          </a:p>
        </p:txBody>
      </p:sp>
      <p:pic>
        <p:nvPicPr>
          <p:cNvPr id="6" name="Content Placeholder 5"/>
          <p:cNvPicPr>
            <a:picLocks noGrp="1" noChangeAspect="1"/>
          </p:cNvPicPr>
          <p:nvPr>
            <p:ph sz="half" idx="1"/>
          </p:nvPr>
        </p:nvPicPr>
        <p:blipFill>
          <a:blip r:embed="rId2"/>
          <a:stretch>
            <a:fillRect/>
          </a:stretch>
        </p:blipFill>
        <p:spPr>
          <a:xfrm>
            <a:off x="1284040" y="1478756"/>
            <a:ext cx="3413524" cy="3460807"/>
          </a:xfrm>
          <a:prstGeom prst="rect">
            <a:avLst/>
          </a:prstGeom>
        </p:spPr>
      </p:pic>
      <p:sp>
        <p:nvSpPr>
          <p:cNvPr id="4" name="Content Placeholder 3"/>
          <p:cNvSpPr>
            <a:spLocks noGrp="1"/>
          </p:cNvSpPr>
          <p:nvPr>
            <p:ph sz="half" idx="2"/>
          </p:nvPr>
        </p:nvSpPr>
        <p:spPr>
          <a:xfrm>
            <a:off x="5989875" y="1478757"/>
            <a:ext cx="5967663" cy="4571999"/>
          </a:xfrm>
          <a:solidFill>
            <a:schemeClr val="bg1"/>
          </a:solidFill>
        </p:spPr>
        <p:txBody>
          <a:bodyPr>
            <a:noAutofit/>
          </a:bodyPr>
          <a:lstStyle/>
          <a:p>
            <a:r>
              <a:rPr lang="en-MY" sz="2800" dirty="0"/>
              <a:t>The ISNT rule is useful in evaluating whether thinning is physiological or pathological.</a:t>
            </a:r>
          </a:p>
          <a:p>
            <a:pPr marL="0" indent="0">
              <a:lnSpc>
                <a:spcPct val="100000"/>
              </a:lnSpc>
              <a:spcBef>
                <a:spcPts val="0"/>
              </a:spcBef>
              <a:buNone/>
            </a:pPr>
            <a:endParaRPr lang="en-MY" dirty="0"/>
          </a:p>
          <a:p>
            <a:r>
              <a:rPr lang="en-MY" sz="2800" dirty="0"/>
              <a:t>A healthy disc tends to have its thickest portion of NRR inferiorly, then superiorly, then nasally, with the thinnest portion being temporally (NRR thickness as shown in yellow bar follows ISNT rule).</a:t>
            </a:r>
          </a:p>
        </p:txBody>
      </p:sp>
      <p:sp>
        <p:nvSpPr>
          <p:cNvPr id="5" name="Slide Number Placeholder 4"/>
          <p:cNvSpPr>
            <a:spLocks noGrp="1"/>
          </p:cNvSpPr>
          <p:nvPr>
            <p:ph type="sldNum" sz="quarter" idx="12"/>
          </p:nvPr>
        </p:nvSpPr>
        <p:spPr/>
        <p:txBody>
          <a:bodyPr/>
          <a:lstStyle/>
          <a:p>
            <a:fld id="{329EAAF7-05C4-4063-B450-AE7E7F991D4D}" type="slidenum">
              <a:rPr lang="en-MY" smtClean="0"/>
              <a:pPr/>
              <a:t>29</a:t>
            </a:fld>
            <a:endParaRPr lang="en-MY"/>
          </a:p>
        </p:txBody>
      </p:sp>
      <p:sp>
        <p:nvSpPr>
          <p:cNvPr id="7" name="TextBox 6"/>
          <p:cNvSpPr txBox="1"/>
          <p:nvPr/>
        </p:nvSpPr>
        <p:spPr>
          <a:xfrm>
            <a:off x="234462" y="4879280"/>
            <a:ext cx="5937738" cy="1384995"/>
          </a:xfrm>
          <a:prstGeom prst="rect">
            <a:avLst/>
          </a:prstGeom>
          <a:noFill/>
        </p:spPr>
        <p:txBody>
          <a:bodyPr wrap="square" rtlCol="0">
            <a:spAutoFit/>
          </a:bodyPr>
          <a:lstStyle/>
          <a:p>
            <a:r>
              <a:rPr lang="en-MY" sz="2800" dirty="0"/>
              <a:t>A normal OD photograph showing the thickness of neuro-retinal rim (NRR) following the ISNT rule.</a:t>
            </a:r>
          </a:p>
        </p:txBody>
      </p:sp>
    </p:spTree>
    <p:extLst>
      <p:ext uri="{BB962C8B-B14F-4D97-AF65-F5344CB8AC3E}">
        <p14:creationId xmlns:p14="http://schemas.microsoft.com/office/powerpoint/2010/main" val="2891954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C58FB3-7EBB-46D8-8B90-AE800A41219F}"/>
              </a:ext>
            </a:extLst>
          </p:cNvPr>
          <p:cNvSpPr>
            <a:spLocks noGrp="1"/>
          </p:cNvSpPr>
          <p:nvPr>
            <p:ph type="title"/>
          </p:nvPr>
        </p:nvSpPr>
        <p:spPr/>
        <p:txBody>
          <a:bodyPr/>
          <a:lstStyle/>
          <a:p>
            <a:r>
              <a:rPr lang="en-US" altLang="en-US" b="1" dirty="0"/>
              <a:t>Ocular Hypertension</a:t>
            </a:r>
            <a:endParaRPr lang="en-MY" dirty="0"/>
          </a:p>
        </p:txBody>
      </p:sp>
      <p:sp>
        <p:nvSpPr>
          <p:cNvPr id="3" name="Text Placeholder 2">
            <a:extLst>
              <a:ext uri="{FF2B5EF4-FFF2-40B4-BE49-F238E27FC236}">
                <a16:creationId xmlns:a16="http://schemas.microsoft.com/office/drawing/2014/main" id="{056A7EF0-5CAB-428A-BD43-70E5BA8F88D0}"/>
              </a:ext>
            </a:extLst>
          </p:cNvPr>
          <p:cNvSpPr>
            <a:spLocks noGrp="1"/>
          </p:cNvSpPr>
          <p:nvPr>
            <p:ph type="body" idx="1"/>
          </p:nvPr>
        </p:nvSpPr>
        <p:spPr>
          <a:xfrm>
            <a:off x="1104899" y="4443663"/>
            <a:ext cx="10071099" cy="1113075"/>
          </a:xfrm>
        </p:spPr>
        <p:txBody>
          <a:bodyPr>
            <a:normAutofit fontScale="32500" lnSpcReduction="20000"/>
          </a:bodyPr>
          <a:lstStyle/>
          <a:p>
            <a:pPr algn="just">
              <a:lnSpc>
                <a:spcPct val="100000"/>
              </a:lnSpc>
              <a:spcBef>
                <a:spcPct val="0"/>
              </a:spcBef>
            </a:pPr>
            <a:r>
              <a:rPr lang="en-MY" altLang="en-US" sz="7400" b="1" dirty="0"/>
              <a:t>Dr. Ong </a:t>
            </a:r>
            <a:r>
              <a:rPr lang="en-MY" altLang="en-US" sz="7400" b="1" dirty="0" err="1"/>
              <a:t>Poh</a:t>
            </a:r>
            <a:r>
              <a:rPr lang="en-MY" altLang="en-US" sz="7400" b="1" dirty="0"/>
              <a:t> Yan</a:t>
            </a:r>
          </a:p>
          <a:p>
            <a:pPr algn="just">
              <a:lnSpc>
                <a:spcPct val="100000"/>
              </a:lnSpc>
              <a:spcBef>
                <a:spcPct val="0"/>
              </a:spcBef>
            </a:pPr>
            <a:r>
              <a:rPr lang="en-MY" altLang="en-US" sz="7400" b="1" dirty="0"/>
              <a:t>Consultant  Ophthalmologist </a:t>
            </a:r>
          </a:p>
          <a:p>
            <a:pPr algn="just">
              <a:lnSpc>
                <a:spcPct val="100000"/>
              </a:lnSpc>
              <a:spcBef>
                <a:spcPct val="0"/>
              </a:spcBef>
            </a:pPr>
            <a:r>
              <a:rPr lang="en-MY" altLang="en-US" sz="7400" b="1" dirty="0"/>
              <a:t>Hospital Selayang</a:t>
            </a:r>
          </a:p>
          <a:p>
            <a:endParaRPr lang="en-MY" dirty="0"/>
          </a:p>
        </p:txBody>
      </p:sp>
      <p:sp>
        <p:nvSpPr>
          <p:cNvPr id="4" name="Slide Number Placeholder 3">
            <a:extLst>
              <a:ext uri="{FF2B5EF4-FFF2-40B4-BE49-F238E27FC236}">
                <a16:creationId xmlns:a16="http://schemas.microsoft.com/office/drawing/2014/main" id="{F473742D-6CA7-4DC8-A933-6B3849C11591}"/>
              </a:ext>
            </a:extLst>
          </p:cNvPr>
          <p:cNvSpPr>
            <a:spLocks noGrp="1"/>
          </p:cNvSpPr>
          <p:nvPr>
            <p:ph type="sldNum" sz="quarter" idx="12"/>
          </p:nvPr>
        </p:nvSpPr>
        <p:spPr/>
        <p:txBody>
          <a:bodyPr/>
          <a:lstStyle/>
          <a:p>
            <a:fld id="{329EAAF7-05C4-4063-B450-AE7E7F991D4D}" type="slidenum">
              <a:rPr lang="en-MY" smtClean="0"/>
              <a:t>3</a:t>
            </a:fld>
            <a:endParaRPr lang="en-MY"/>
          </a:p>
        </p:txBody>
      </p:sp>
    </p:spTree>
    <p:extLst>
      <p:ext uri="{BB962C8B-B14F-4D97-AF65-F5344CB8AC3E}">
        <p14:creationId xmlns:p14="http://schemas.microsoft.com/office/powerpoint/2010/main" val="627132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MY" sz="4000" b="1" dirty="0"/>
              <a:t>Assessment of OD</a:t>
            </a:r>
            <a:r>
              <a:rPr lang="en-MY" sz="2000" b="1" dirty="0"/>
              <a:t>-4</a:t>
            </a:r>
          </a:p>
        </p:txBody>
      </p:sp>
      <p:sp>
        <p:nvSpPr>
          <p:cNvPr id="3" name="Content Placeholder 2"/>
          <p:cNvSpPr>
            <a:spLocks noGrp="1"/>
          </p:cNvSpPr>
          <p:nvPr>
            <p:ph sz="half" idx="1"/>
          </p:nvPr>
        </p:nvSpPr>
        <p:spPr>
          <a:xfrm>
            <a:off x="4006515" y="1713131"/>
            <a:ext cx="3896997" cy="4298546"/>
          </a:xfrm>
          <a:solidFill>
            <a:schemeClr val="bg1"/>
          </a:solidFill>
        </p:spPr>
        <p:txBody>
          <a:bodyPr>
            <a:normAutofit fontScale="85000" lnSpcReduction="10000"/>
          </a:bodyPr>
          <a:lstStyle/>
          <a:p>
            <a:r>
              <a:rPr lang="en-MY" sz="2800" dirty="0"/>
              <a:t>RR notching or acquired pit of the OD</a:t>
            </a:r>
          </a:p>
          <a:p>
            <a:r>
              <a:rPr lang="en-MY" sz="2800" dirty="0"/>
              <a:t>OD haemorrhage</a:t>
            </a:r>
          </a:p>
          <a:p>
            <a:r>
              <a:rPr lang="en-MY" sz="2800" dirty="0"/>
              <a:t>Nasalisation &amp; bayonetting of retinal vessels</a:t>
            </a:r>
          </a:p>
          <a:p>
            <a:r>
              <a:rPr lang="en-MY" sz="2800" dirty="0"/>
              <a:t>Peripapillary beta zone atrophy</a:t>
            </a:r>
          </a:p>
          <a:p>
            <a:r>
              <a:rPr lang="en-MY" sz="2800" dirty="0"/>
              <a:t>RNFL should be examined for thinning or loss (slit/wedge defects)</a:t>
            </a:r>
          </a:p>
          <a:p>
            <a:endParaRPr lang="en-MY" dirty="0"/>
          </a:p>
        </p:txBody>
      </p:sp>
      <p:sp>
        <p:nvSpPr>
          <p:cNvPr id="5" name="Slide Number Placeholder 4"/>
          <p:cNvSpPr>
            <a:spLocks noGrp="1"/>
          </p:cNvSpPr>
          <p:nvPr>
            <p:ph type="sldNum" sz="quarter" idx="12"/>
          </p:nvPr>
        </p:nvSpPr>
        <p:spPr/>
        <p:txBody>
          <a:bodyPr/>
          <a:lstStyle/>
          <a:p>
            <a:fld id="{329EAAF7-05C4-4063-B450-AE7E7F991D4D}" type="slidenum">
              <a:rPr lang="en-MY" smtClean="0"/>
              <a:pPr/>
              <a:t>30</a:t>
            </a:fld>
            <a:endParaRPr lang="en-MY"/>
          </a:p>
        </p:txBody>
      </p:sp>
      <p:pic>
        <p:nvPicPr>
          <p:cNvPr id="1026" name="Picture 2"/>
          <p:cNvPicPr>
            <a:picLocks noGrp="1" noChangeAspect="1" noChangeArrowheads="1"/>
          </p:cNvPicPr>
          <p:nvPr>
            <p:ph sz="half" idx="2"/>
          </p:nvPr>
        </p:nvPicPr>
        <p:blipFill>
          <a:blip r:embed="rId3"/>
          <a:srcRect l="16877" t="28934" r="55563" b="16488"/>
          <a:stretch>
            <a:fillRect/>
          </a:stretch>
        </p:blipFill>
        <p:spPr bwMode="auto">
          <a:xfrm>
            <a:off x="360946" y="1696452"/>
            <a:ext cx="3444825" cy="4315225"/>
          </a:xfrm>
          <a:prstGeom prst="rect">
            <a:avLst/>
          </a:prstGeom>
          <a:noFill/>
          <a:ln w="9525">
            <a:noFill/>
            <a:miter lim="800000"/>
            <a:headEnd/>
            <a:tailEnd/>
          </a:ln>
          <a:effectLst/>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04255" y="2837471"/>
            <a:ext cx="3931335" cy="2948501"/>
          </a:xfrm>
          <a:prstGeom prst="rect">
            <a:avLst/>
          </a:prstGeom>
        </p:spPr>
      </p:pic>
      <p:sp>
        <p:nvSpPr>
          <p:cNvPr id="8" name="Down Arrow 7"/>
          <p:cNvSpPr/>
          <p:nvPr/>
        </p:nvSpPr>
        <p:spPr>
          <a:xfrm rot="18821320">
            <a:off x="9504448" y="2823227"/>
            <a:ext cx="71159" cy="794442"/>
          </a:xfrm>
          <a:prstGeom prst="downArrow">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8518358" y="2273969"/>
            <a:ext cx="1688283" cy="461665"/>
          </a:xfrm>
          <a:prstGeom prst="rect">
            <a:avLst/>
          </a:prstGeom>
          <a:noFill/>
        </p:spPr>
        <p:txBody>
          <a:bodyPr wrap="none" rtlCol="0">
            <a:spAutoFit/>
          </a:bodyPr>
          <a:lstStyle/>
          <a:p>
            <a:r>
              <a:rPr lang="en-US" sz="2400" dirty="0" err="1"/>
              <a:t>Byonetting</a:t>
            </a:r>
            <a:endParaRPr lang="en-US" sz="2400" dirty="0"/>
          </a:p>
        </p:txBody>
      </p:sp>
      <p:cxnSp>
        <p:nvCxnSpPr>
          <p:cNvPr id="12" name="Straight Arrow Connector 11"/>
          <p:cNvCxnSpPr/>
          <p:nvPr/>
        </p:nvCxnSpPr>
        <p:spPr>
          <a:xfrm rot="5400000">
            <a:off x="1570124" y="2568743"/>
            <a:ext cx="1142998" cy="9625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1191129" y="2562729"/>
            <a:ext cx="1010649" cy="902366"/>
          </a:xfrm>
          <a:prstGeom prst="straightConnector1">
            <a:avLst/>
          </a:prstGeom>
          <a:ln w="38100">
            <a:solidFill>
              <a:srgbClr val="002060"/>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1588169" y="1732548"/>
            <a:ext cx="1507144" cy="307777"/>
          </a:xfrm>
          <a:prstGeom prst="rect">
            <a:avLst/>
          </a:prstGeom>
          <a:noFill/>
        </p:spPr>
        <p:txBody>
          <a:bodyPr wrap="none" rtlCol="0">
            <a:spAutoFit/>
          </a:bodyPr>
          <a:lstStyle/>
          <a:p>
            <a:r>
              <a:rPr lang="en-US" sz="1400" dirty="0">
                <a:solidFill>
                  <a:schemeClr val="bg1"/>
                </a:solidFill>
              </a:rPr>
              <a:t>Laminar dot sign</a:t>
            </a:r>
          </a:p>
        </p:txBody>
      </p:sp>
      <p:sp>
        <p:nvSpPr>
          <p:cNvPr id="21" name="TextBox 20"/>
          <p:cNvSpPr txBox="1"/>
          <p:nvPr/>
        </p:nvSpPr>
        <p:spPr>
          <a:xfrm>
            <a:off x="372979" y="1949116"/>
            <a:ext cx="1383632" cy="523220"/>
          </a:xfrm>
          <a:prstGeom prst="rect">
            <a:avLst/>
          </a:prstGeom>
          <a:noFill/>
        </p:spPr>
        <p:txBody>
          <a:bodyPr wrap="square" rtlCol="0">
            <a:spAutoFit/>
          </a:bodyPr>
          <a:lstStyle/>
          <a:p>
            <a:r>
              <a:rPr lang="en-US" sz="1400" dirty="0">
                <a:solidFill>
                  <a:schemeClr val="bg1"/>
                </a:solidFill>
              </a:rPr>
              <a:t>Acquired optic disc pit</a:t>
            </a:r>
          </a:p>
        </p:txBody>
      </p:sp>
    </p:spTree>
    <p:extLst>
      <p:ext uri="{BB962C8B-B14F-4D97-AF65-F5344CB8AC3E}">
        <p14:creationId xmlns:p14="http://schemas.microsoft.com/office/powerpoint/2010/main" val="1468776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MY" sz="4000" b="1" dirty="0"/>
              <a:t>Assessment of OD</a:t>
            </a:r>
            <a:r>
              <a:rPr lang="en-MY" sz="2000" b="1" dirty="0"/>
              <a:t>-5</a:t>
            </a:r>
          </a:p>
        </p:txBody>
      </p:sp>
      <p:sp>
        <p:nvSpPr>
          <p:cNvPr id="3" name="Content Placeholder 2"/>
          <p:cNvSpPr>
            <a:spLocks noGrp="1"/>
          </p:cNvSpPr>
          <p:nvPr>
            <p:ph sz="half" idx="1"/>
          </p:nvPr>
        </p:nvSpPr>
        <p:spPr>
          <a:xfrm>
            <a:off x="375138" y="1744579"/>
            <a:ext cx="5644662" cy="4158916"/>
          </a:xfrm>
          <a:solidFill>
            <a:schemeClr val="bg1"/>
          </a:solidFill>
        </p:spPr>
        <p:txBody>
          <a:bodyPr>
            <a:normAutofit fontScale="55000" lnSpcReduction="20000"/>
          </a:bodyPr>
          <a:lstStyle/>
          <a:p>
            <a:pPr marL="0" indent="0">
              <a:buNone/>
            </a:pPr>
            <a:r>
              <a:rPr lang="en-MY" sz="4400" dirty="0"/>
              <a:t>Right eye showing typical glaucomatous OD changes:</a:t>
            </a:r>
          </a:p>
          <a:p>
            <a:r>
              <a:rPr lang="en-MY" sz="3600" dirty="0"/>
              <a:t>ISNT rule not obeyed (inferior NRR thickness is the same as superior NRR)</a:t>
            </a:r>
          </a:p>
          <a:p>
            <a:r>
              <a:rPr lang="en-MY" sz="3600" dirty="0"/>
              <a:t>Large vertical CDR 0.8 (ratio of black to yellow arrow)</a:t>
            </a:r>
          </a:p>
          <a:p>
            <a:r>
              <a:rPr lang="en-MY" sz="3600" dirty="0" err="1"/>
              <a:t>Peripapilllary</a:t>
            </a:r>
            <a:r>
              <a:rPr lang="en-MY" sz="3600" dirty="0"/>
              <a:t> OD haemorrhage &amp; loss of RNFL (white arrow in the left picture)</a:t>
            </a:r>
          </a:p>
          <a:p>
            <a:r>
              <a:rPr lang="en-MY" sz="3600" dirty="0"/>
              <a:t>Focal neuro-retinal rim thinning/notching (white arrow the right picture )</a:t>
            </a:r>
          </a:p>
          <a:p>
            <a:pPr marL="0" indent="0">
              <a:buNone/>
            </a:pPr>
            <a:endParaRPr lang="en-MY" sz="3600" dirty="0"/>
          </a:p>
          <a:p>
            <a:pPr marL="0" indent="0">
              <a:lnSpc>
                <a:spcPct val="120000"/>
              </a:lnSpc>
              <a:spcBef>
                <a:spcPts val="0"/>
              </a:spcBef>
              <a:buNone/>
            </a:pPr>
            <a:r>
              <a:rPr lang="en-MY" sz="2500" b="1" dirty="0"/>
              <a:t>Modified</a:t>
            </a:r>
            <a:r>
              <a:rPr lang="en-MY" sz="2500" dirty="0"/>
              <a:t>: American Academy of Ophthalmology. </a:t>
            </a:r>
            <a:r>
              <a:rPr lang="en-MY" sz="2500" dirty="0" err="1"/>
              <a:t>Gonioscopy</a:t>
            </a:r>
            <a:r>
              <a:rPr lang="en-MY" sz="2500" dirty="0"/>
              <a:t> in the   </a:t>
            </a:r>
          </a:p>
          <a:p>
            <a:pPr marL="0" indent="0">
              <a:lnSpc>
                <a:spcPct val="120000"/>
              </a:lnSpc>
              <a:spcBef>
                <a:spcPts val="0"/>
              </a:spcBef>
              <a:buNone/>
            </a:pPr>
            <a:r>
              <a:rPr lang="en-MY" sz="2500" dirty="0"/>
              <a:t>         Management of Glaucoma. San Francisco: AAO; 2006</a:t>
            </a:r>
          </a:p>
          <a:p>
            <a:pPr marL="0" indent="0">
              <a:buNone/>
            </a:pPr>
            <a:endParaRPr lang="en-MY" dirty="0"/>
          </a:p>
        </p:txBody>
      </p:sp>
      <p:pic>
        <p:nvPicPr>
          <p:cNvPr id="7" name="Content Placeholder 6"/>
          <p:cNvPicPr>
            <a:picLocks noGrp="1" noChangeAspect="1"/>
          </p:cNvPicPr>
          <p:nvPr>
            <p:ph sz="half" idx="2"/>
          </p:nvPr>
        </p:nvPicPr>
        <p:blipFill>
          <a:blip r:embed="rId3"/>
          <a:stretch>
            <a:fillRect/>
          </a:stretch>
        </p:blipFill>
        <p:spPr>
          <a:xfrm>
            <a:off x="6260123" y="1922585"/>
            <a:ext cx="5744307" cy="3072399"/>
          </a:xfrm>
          <a:prstGeom prst="rect">
            <a:avLst/>
          </a:prstGeom>
        </p:spPr>
      </p:pic>
      <p:sp>
        <p:nvSpPr>
          <p:cNvPr id="5" name="Slide Number Placeholder 4"/>
          <p:cNvSpPr>
            <a:spLocks noGrp="1"/>
          </p:cNvSpPr>
          <p:nvPr>
            <p:ph type="sldNum" sz="quarter" idx="12"/>
          </p:nvPr>
        </p:nvSpPr>
        <p:spPr/>
        <p:txBody>
          <a:bodyPr/>
          <a:lstStyle/>
          <a:p>
            <a:fld id="{329EAAF7-05C4-4063-B450-AE7E7F991D4D}" type="slidenum">
              <a:rPr lang="en-MY" smtClean="0"/>
              <a:pPr/>
              <a:t>31</a:t>
            </a:fld>
            <a:endParaRPr lang="en-MY"/>
          </a:p>
        </p:txBody>
      </p:sp>
    </p:spTree>
    <p:extLst>
      <p:ext uri="{BB962C8B-B14F-4D97-AF65-F5344CB8AC3E}">
        <p14:creationId xmlns:p14="http://schemas.microsoft.com/office/powerpoint/2010/main" val="214152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normAutofit/>
          </a:bodyPr>
          <a:lstStyle/>
          <a:p>
            <a:pPr eaLnBrk="1" hangingPunct="1">
              <a:defRPr/>
            </a:pPr>
            <a:r>
              <a:rPr lang="en-US" altLang="en-US" sz="4000" b="1" dirty="0"/>
              <a:t>Assessment of VF</a:t>
            </a:r>
          </a:p>
        </p:txBody>
      </p:sp>
      <p:sp>
        <p:nvSpPr>
          <p:cNvPr id="25603" name="Content Placeholder 2"/>
          <p:cNvSpPr>
            <a:spLocks noGrp="1"/>
          </p:cNvSpPr>
          <p:nvPr>
            <p:ph idx="1"/>
          </p:nvPr>
        </p:nvSpPr>
        <p:spPr/>
        <p:txBody>
          <a:bodyPr/>
          <a:lstStyle/>
          <a:p>
            <a:pPr eaLnBrk="1" hangingPunct="1"/>
            <a:r>
              <a:rPr lang="en-MY" altLang="en-US" sz="2800" b="1" dirty="0"/>
              <a:t>VF test </a:t>
            </a:r>
          </a:p>
          <a:p>
            <a:pPr marL="534988" indent="-352425" eaLnBrk="1" hangingPunct="1">
              <a:buFont typeface="Wingdings" pitchFamily="2" charset="2"/>
              <a:buChar char="ü"/>
            </a:pPr>
            <a:r>
              <a:rPr lang="en-MY" altLang="en-US" sz="2400" dirty="0"/>
              <a:t>To find correlation to the suspicious disc</a:t>
            </a:r>
          </a:p>
          <a:p>
            <a:pPr marL="534988" indent="-352425">
              <a:buFont typeface="Wingdings" pitchFamily="2" charset="2"/>
              <a:buChar char="ü"/>
            </a:pPr>
            <a:r>
              <a:rPr lang="en-MY" altLang="en-US" sz="2400" dirty="0"/>
              <a:t>Initial evaluation of functional part of vision</a:t>
            </a:r>
          </a:p>
          <a:p>
            <a:pPr marL="534988" indent="-352425">
              <a:buFont typeface="Wingdings" pitchFamily="2" charset="2"/>
              <a:buChar char="ü"/>
            </a:pPr>
            <a:r>
              <a:rPr lang="en-MY" altLang="en-US" sz="2400" dirty="0"/>
              <a:t>Baseline for future monitoring for progression</a:t>
            </a:r>
          </a:p>
          <a:p>
            <a:pPr marL="534988" indent="-352425" eaLnBrk="1" hangingPunct="1">
              <a:buNone/>
            </a:pPr>
            <a:endParaRPr lang="en-MY" altLang="en-US" sz="2400" dirty="0"/>
          </a:p>
          <a:p>
            <a:pPr marL="534988" indent="-352425"/>
            <a:endParaRPr lang="en-US" altLang="en-US" sz="2400" dirty="0"/>
          </a:p>
          <a:p>
            <a:pPr eaLnBrk="1" hangingPunct="1"/>
            <a:endParaRPr lang="en-US" altLang="en-US" dirty="0"/>
          </a:p>
        </p:txBody>
      </p:sp>
      <p:sp>
        <p:nvSpPr>
          <p:cNvPr id="2560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000"/>
              </a:spcBef>
              <a:buFont typeface="Arial" pitchFamily="34" charset="0"/>
              <a:buChar char="•"/>
              <a:defRPr sz="2800">
                <a:solidFill>
                  <a:schemeClr val="tx1"/>
                </a:solidFill>
                <a:latin typeface="Calibri" pitchFamily="34" charset="0"/>
              </a:defRPr>
            </a:lvl1pPr>
            <a:lvl2pPr marL="742950" indent="-285750" eaLnBrk="0" hangingPunct="0">
              <a:lnSpc>
                <a:spcPct val="90000"/>
              </a:lnSpc>
              <a:spcBef>
                <a:spcPts val="500"/>
              </a:spcBef>
              <a:buFont typeface="Arial" pitchFamily="34" charset="0"/>
              <a:buChar char="•"/>
              <a:defRPr sz="2400">
                <a:solidFill>
                  <a:schemeClr val="tx1"/>
                </a:solidFill>
                <a:latin typeface="Calibri" pitchFamily="34" charset="0"/>
              </a:defRPr>
            </a:lvl2pPr>
            <a:lvl3pPr marL="1143000" indent="-228600" eaLnBrk="0" hangingPunct="0">
              <a:lnSpc>
                <a:spcPct val="90000"/>
              </a:lnSpc>
              <a:spcBef>
                <a:spcPts val="500"/>
              </a:spcBef>
              <a:buFont typeface="Arial" pitchFamily="34" charset="0"/>
              <a:buChar char="•"/>
              <a:defRPr sz="2000">
                <a:solidFill>
                  <a:schemeClr val="tx1"/>
                </a:solidFill>
                <a:latin typeface="Calibri" pitchFamily="34" charset="0"/>
              </a:defRPr>
            </a:lvl3pPr>
            <a:lvl4pPr marL="1600200" indent="-228600" eaLnBrk="0" hangingPunct="0">
              <a:lnSpc>
                <a:spcPct val="90000"/>
              </a:lnSpc>
              <a:spcBef>
                <a:spcPts val="500"/>
              </a:spcBef>
              <a:buFont typeface="Arial" pitchFamily="34" charset="0"/>
              <a:buChar char="•"/>
              <a:defRPr>
                <a:solidFill>
                  <a:schemeClr val="tx1"/>
                </a:solidFill>
                <a:latin typeface="Calibri" pitchFamily="34" charset="0"/>
              </a:defRPr>
            </a:lvl4pPr>
            <a:lvl5pPr marL="2057400" indent="-228600" eaLnBrk="0" hangingPunct="0">
              <a:lnSpc>
                <a:spcPct val="90000"/>
              </a:lnSpc>
              <a:spcBef>
                <a:spcPts val="500"/>
              </a:spcBef>
              <a:buFont typeface="Arial" pitchFamily="34" charset="0"/>
              <a:buChar char="•"/>
              <a:defRPr>
                <a:solidFill>
                  <a:schemeClr val="tx1"/>
                </a:solidFill>
                <a:latin typeface="Calibri" pitchFamily="34" charset="0"/>
              </a:defRPr>
            </a:lvl5pPr>
            <a:lvl6pPr marL="25146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eaLnBrk="1" hangingPunct="1">
              <a:lnSpc>
                <a:spcPct val="100000"/>
              </a:lnSpc>
              <a:spcBef>
                <a:spcPct val="0"/>
              </a:spcBef>
              <a:buFontTx/>
              <a:buNone/>
            </a:pPr>
            <a:fld id="{F0AAEC01-4D5E-4315-B358-3541785FEE7A}" type="slidenum">
              <a:rPr lang="en-US" altLang="en-US" sz="1200" smtClean="0">
                <a:solidFill>
                  <a:srgbClr val="898989"/>
                </a:solidFill>
                <a:cs typeface="Arial" pitchFamily="34" charset="0"/>
              </a:rPr>
              <a:pPr eaLnBrk="1" hangingPunct="1">
                <a:lnSpc>
                  <a:spcPct val="100000"/>
                </a:lnSpc>
                <a:spcBef>
                  <a:spcPct val="0"/>
                </a:spcBef>
                <a:buFontTx/>
                <a:buNone/>
              </a:pPr>
              <a:t>32</a:t>
            </a:fld>
            <a:endParaRPr lang="en-US" altLang="en-US" sz="1200">
              <a:solidFill>
                <a:srgbClr val="898989"/>
              </a:solidFill>
              <a:cs typeface="Arial" pitchFamily="34" charset="0"/>
            </a:endParaRPr>
          </a:p>
        </p:txBody>
      </p:sp>
    </p:spTree>
    <p:extLst>
      <p:ext uri="{BB962C8B-B14F-4D97-AF65-F5344CB8AC3E}">
        <p14:creationId xmlns:p14="http://schemas.microsoft.com/office/powerpoint/2010/main" val="1154265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MY" sz="4000" b="1" dirty="0"/>
              <a:t>Diagnosis</a:t>
            </a:r>
          </a:p>
        </p:txBody>
      </p:sp>
      <p:sp>
        <p:nvSpPr>
          <p:cNvPr id="3" name="Content Placeholder 2"/>
          <p:cNvSpPr>
            <a:spLocks noGrp="1"/>
          </p:cNvSpPr>
          <p:nvPr>
            <p:ph idx="1"/>
          </p:nvPr>
        </p:nvSpPr>
        <p:spPr>
          <a:xfrm>
            <a:off x="1077326" y="1283369"/>
            <a:ext cx="5081588" cy="5338011"/>
          </a:xfrm>
        </p:spPr>
        <p:txBody>
          <a:bodyPr>
            <a:normAutofit fontScale="92500" lnSpcReduction="20000"/>
          </a:bodyPr>
          <a:lstStyle/>
          <a:p>
            <a:pPr>
              <a:lnSpc>
                <a:spcPct val="110000"/>
              </a:lnSpc>
              <a:spcBef>
                <a:spcPts val="0"/>
              </a:spcBef>
            </a:pPr>
            <a:r>
              <a:rPr lang="en-MY" sz="2400" dirty="0"/>
              <a:t>An individual with normal IOP, &amp; changes in optic nerve &amp; VF consistent with glaucomatous damage, should be diagnosed as having</a:t>
            </a:r>
          </a:p>
          <a:p>
            <a:pPr>
              <a:lnSpc>
                <a:spcPct val="110000"/>
              </a:lnSpc>
              <a:spcBef>
                <a:spcPts val="0"/>
              </a:spcBef>
              <a:buNone/>
            </a:pPr>
            <a:r>
              <a:rPr lang="en-MY" sz="2400" dirty="0"/>
              <a:t>    </a:t>
            </a:r>
            <a:r>
              <a:rPr lang="en-MY" sz="2400" b="1" dirty="0"/>
              <a:t>Normal Tension Glaucoma (NTG)</a:t>
            </a:r>
            <a:r>
              <a:rPr lang="en-MY" sz="2400" b="1" baseline="30000" dirty="0"/>
              <a:t>87</a:t>
            </a:r>
          </a:p>
          <a:p>
            <a:pPr>
              <a:lnSpc>
                <a:spcPct val="110000"/>
              </a:lnSpc>
              <a:spcBef>
                <a:spcPts val="0"/>
              </a:spcBef>
            </a:pPr>
            <a:r>
              <a:rPr lang="en-MY" sz="2400" dirty="0"/>
              <a:t>It should be treated &amp; monitored similar to POAG.      </a:t>
            </a:r>
          </a:p>
          <a:p>
            <a:pPr>
              <a:lnSpc>
                <a:spcPct val="110000"/>
              </a:lnSpc>
              <a:spcBef>
                <a:spcPts val="0"/>
              </a:spcBef>
            </a:pPr>
            <a:r>
              <a:rPr lang="en-MY" sz="2400" dirty="0"/>
              <a:t>Conversion of glaucoma suspect to NTG is poorly understood. </a:t>
            </a:r>
          </a:p>
          <a:p>
            <a:pPr>
              <a:lnSpc>
                <a:spcPct val="110000"/>
              </a:lnSpc>
              <a:spcBef>
                <a:spcPts val="0"/>
              </a:spcBef>
            </a:pPr>
            <a:r>
              <a:rPr lang="en-MY" sz="2400" dirty="0"/>
              <a:t>Non-IOP dependent factors, especially vascular dysregulation, are thought to play a relatively larger role.</a:t>
            </a:r>
            <a:r>
              <a:rPr lang="en-MY" sz="2400" baseline="30000" dirty="0"/>
              <a:t>106</a:t>
            </a:r>
          </a:p>
          <a:p>
            <a:pPr marL="0" indent="0">
              <a:lnSpc>
                <a:spcPct val="120000"/>
              </a:lnSpc>
              <a:spcBef>
                <a:spcPts val="0"/>
              </a:spcBef>
              <a:buNone/>
            </a:pPr>
            <a:r>
              <a:rPr lang="en-MY" sz="1600" dirty="0"/>
              <a:t>106. Sommer A, </a:t>
            </a:r>
            <a:r>
              <a:rPr lang="en-MY" sz="1600" dirty="0" err="1"/>
              <a:t>Tielsch</a:t>
            </a:r>
            <a:r>
              <a:rPr lang="en-MY" sz="1600" dirty="0"/>
              <a:t> JM. Primary open-angle glaucoma: a clinical-epidemiologic perspective. In: Shields </a:t>
            </a:r>
            <a:r>
              <a:rPr lang="en-MY" sz="1600" dirty="0" err="1"/>
              <a:t>MB,Van</a:t>
            </a:r>
            <a:r>
              <a:rPr lang="en-MY" sz="1600" dirty="0"/>
              <a:t> Buskirk M, editors. 100 years of progress in glaucoma. Philadelphia: Lippincott Raven; 1997</a:t>
            </a:r>
          </a:p>
        </p:txBody>
      </p:sp>
      <p:sp>
        <p:nvSpPr>
          <p:cNvPr id="4" name="Slide Number Placeholder 3"/>
          <p:cNvSpPr>
            <a:spLocks noGrp="1"/>
          </p:cNvSpPr>
          <p:nvPr>
            <p:ph type="sldNum" sz="quarter" idx="12"/>
          </p:nvPr>
        </p:nvSpPr>
        <p:spPr/>
        <p:txBody>
          <a:bodyPr/>
          <a:lstStyle/>
          <a:p>
            <a:fld id="{329EAAF7-05C4-4063-B450-AE7E7F991D4D}" type="slidenum">
              <a:rPr lang="en-MY" smtClean="0"/>
              <a:pPr/>
              <a:t>33</a:t>
            </a:fld>
            <a:endParaRPr lang="en-MY"/>
          </a:p>
        </p:txBody>
      </p:sp>
      <p:pic>
        <p:nvPicPr>
          <p:cNvPr id="5" name="Content Placeholder 4"/>
          <p:cNvPicPr>
            <a:picLocks noChangeAspect="1"/>
          </p:cNvPicPr>
          <p:nvPr/>
        </p:nvPicPr>
        <p:blipFill rotWithShape="1">
          <a:blip r:embed="rId3"/>
          <a:srcRect l="33669" t="10143" r="31955" b="4714"/>
          <a:stretch/>
        </p:blipFill>
        <p:spPr>
          <a:xfrm>
            <a:off x="6400800" y="124640"/>
            <a:ext cx="5662863" cy="6733360"/>
          </a:xfrm>
          <a:prstGeom prst="rect">
            <a:avLst/>
          </a:prstGeom>
        </p:spPr>
      </p:pic>
    </p:spTree>
    <p:extLst>
      <p:ext uri="{BB962C8B-B14F-4D97-AF65-F5344CB8AC3E}">
        <p14:creationId xmlns:p14="http://schemas.microsoft.com/office/powerpoint/2010/main" val="1167990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MY" sz="4000" b="1" dirty="0"/>
              <a:t>Assessment of Risk Factors</a:t>
            </a:r>
          </a:p>
        </p:txBody>
      </p:sp>
      <p:sp>
        <p:nvSpPr>
          <p:cNvPr id="3" name="Content Placeholder 2"/>
          <p:cNvSpPr>
            <a:spLocks noGrp="1"/>
          </p:cNvSpPr>
          <p:nvPr>
            <p:ph idx="1"/>
          </p:nvPr>
        </p:nvSpPr>
        <p:spPr/>
        <p:txBody>
          <a:bodyPr>
            <a:normAutofit/>
          </a:bodyPr>
          <a:lstStyle/>
          <a:p>
            <a:r>
              <a:rPr lang="en-MY" sz="2800" b="1" dirty="0"/>
              <a:t>Risk factors of NTG are:</a:t>
            </a:r>
          </a:p>
          <a:p>
            <a:pPr marL="0" indent="0">
              <a:buNone/>
            </a:pPr>
            <a:r>
              <a:rPr lang="en-MY" sz="2400" dirty="0"/>
              <a:t>a. </a:t>
            </a:r>
            <a:r>
              <a:rPr lang="en-MY" sz="2400" b="1" dirty="0"/>
              <a:t>Ocular</a:t>
            </a:r>
          </a:p>
          <a:p>
            <a:pPr marL="722313" indent="-369888">
              <a:buFont typeface="Courier New" panose="02070309020205020404" pitchFamily="49" charset="0"/>
              <a:buChar char="o"/>
            </a:pPr>
            <a:r>
              <a:rPr lang="en-MY" sz="2400" dirty="0"/>
              <a:t>disc haemorrhages </a:t>
            </a:r>
          </a:p>
          <a:p>
            <a:pPr marL="722313" indent="-369888">
              <a:buFont typeface="Courier New" panose="02070309020205020404" pitchFamily="49" charset="0"/>
              <a:buChar char="o"/>
            </a:pPr>
            <a:r>
              <a:rPr lang="en-MY" sz="2400" dirty="0"/>
              <a:t>wide diurnal IOP fluctuation</a:t>
            </a:r>
          </a:p>
          <a:p>
            <a:pPr marL="722313" indent="-369888">
              <a:buFont typeface="Courier New" panose="02070309020205020404" pitchFamily="49" charset="0"/>
              <a:buChar char="o"/>
            </a:pPr>
            <a:r>
              <a:rPr lang="en-MY" sz="2400" dirty="0"/>
              <a:t>presence of beta zone within peripapillary atrophy</a:t>
            </a:r>
          </a:p>
        </p:txBody>
      </p:sp>
      <p:sp>
        <p:nvSpPr>
          <p:cNvPr id="4" name="Slide Number Placeholder 3"/>
          <p:cNvSpPr>
            <a:spLocks noGrp="1"/>
          </p:cNvSpPr>
          <p:nvPr>
            <p:ph type="sldNum" sz="quarter" idx="12"/>
          </p:nvPr>
        </p:nvSpPr>
        <p:spPr/>
        <p:txBody>
          <a:bodyPr/>
          <a:lstStyle/>
          <a:p>
            <a:fld id="{329EAAF7-05C4-4063-B450-AE7E7F991D4D}" type="slidenum">
              <a:rPr lang="en-MY" smtClean="0"/>
              <a:pPr/>
              <a:t>34</a:t>
            </a:fld>
            <a:endParaRPr lang="en-MY"/>
          </a:p>
        </p:txBody>
      </p:sp>
    </p:spTree>
    <p:extLst>
      <p:ext uri="{BB962C8B-B14F-4D97-AF65-F5344CB8AC3E}">
        <p14:creationId xmlns:p14="http://schemas.microsoft.com/office/powerpoint/2010/main" val="27310772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MY" sz="4000" b="1" dirty="0"/>
              <a:t>Assessment of Risk Factors</a:t>
            </a:r>
            <a:endParaRPr lang="en-MY" sz="4000" dirty="0"/>
          </a:p>
        </p:txBody>
      </p:sp>
      <p:sp>
        <p:nvSpPr>
          <p:cNvPr id="3" name="Content Placeholder 2"/>
          <p:cNvSpPr>
            <a:spLocks noGrp="1"/>
          </p:cNvSpPr>
          <p:nvPr>
            <p:ph idx="1"/>
          </p:nvPr>
        </p:nvSpPr>
        <p:spPr/>
        <p:txBody>
          <a:bodyPr/>
          <a:lstStyle/>
          <a:p>
            <a:pPr marL="0" indent="0">
              <a:buNone/>
            </a:pPr>
            <a:r>
              <a:rPr lang="en-MY" sz="2400" b="1" dirty="0"/>
              <a:t>b. Systemic</a:t>
            </a:r>
          </a:p>
          <a:p>
            <a:pPr marL="722313" indent="-369888">
              <a:buFont typeface="Courier New" panose="02070309020205020404" pitchFamily="49" charset="0"/>
              <a:buChar char="o"/>
            </a:pPr>
            <a:r>
              <a:rPr lang="en-MY" sz="2400" dirty="0"/>
              <a:t>OSA Syndrome      </a:t>
            </a:r>
          </a:p>
          <a:p>
            <a:pPr marL="722313" indent="-369888">
              <a:buFont typeface="Courier New" panose="02070309020205020404" pitchFamily="49" charset="0"/>
              <a:buChar char="o"/>
            </a:pPr>
            <a:r>
              <a:rPr lang="en-MY" sz="2400" dirty="0"/>
              <a:t>Raynaud’s phenomenon    </a:t>
            </a:r>
          </a:p>
          <a:p>
            <a:pPr marL="722313" indent="-369888">
              <a:buFont typeface="Courier New" panose="02070309020205020404" pitchFamily="49" charset="0"/>
              <a:buChar char="o"/>
            </a:pPr>
            <a:r>
              <a:rPr lang="en-MY" sz="2400" dirty="0"/>
              <a:t>migraine     </a:t>
            </a:r>
          </a:p>
          <a:p>
            <a:pPr marL="722313" indent="-369888">
              <a:buFont typeface="Courier New" panose="02070309020205020404" pitchFamily="49" charset="0"/>
              <a:buChar char="o"/>
            </a:pPr>
            <a:r>
              <a:rPr lang="en-MY" sz="2400" dirty="0"/>
              <a:t>low blood pressure     </a:t>
            </a:r>
          </a:p>
          <a:p>
            <a:pPr marL="722313" indent="-369888">
              <a:buFont typeface="Courier New" panose="02070309020205020404" pitchFamily="49" charset="0"/>
              <a:buChar char="o"/>
            </a:pPr>
            <a:r>
              <a:rPr lang="en-MY" sz="2400" dirty="0"/>
              <a:t>nocturnal hypotension      </a:t>
            </a:r>
          </a:p>
          <a:p>
            <a:pPr marL="722313" indent="-369888">
              <a:buFont typeface="Courier New" panose="02070309020205020404" pitchFamily="49" charset="0"/>
              <a:buChar char="o"/>
            </a:pPr>
            <a:r>
              <a:rPr lang="en-MY" sz="2400" dirty="0"/>
              <a:t>low ocular perfusion pressure     </a:t>
            </a:r>
          </a:p>
          <a:p>
            <a:pPr marL="722313" indent="-369888">
              <a:buFont typeface="Courier New" panose="02070309020205020404" pitchFamily="49" charset="0"/>
              <a:buChar char="o"/>
            </a:pPr>
            <a:r>
              <a:rPr lang="en-MY" sz="2400" dirty="0"/>
              <a:t>low intracranial &amp; </a:t>
            </a:r>
            <a:r>
              <a:rPr lang="en-MY" sz="2400" dirty="0" err="1"/>
              <a:t>cereberospinal</a:t>
            </a:r>
            <a:r>
              <a:rPr lang="en-MY" sz="2400" dirty="0"/>
              <a:t> fluid (CSF) pressure</a:t>
            </a:r>
          </a:p>
        </p:txBody>
      </p:sp>
      <p:sp>
        <p:nvSpPr>
          <p:cNvPr id="4" name="Slide Number Placeholder 3"/>
          <p:cNvSpPr>
            <a:spLocks noGrp="1"/>
          </p:cNvSpPr>
          <p:nvPr>
            <p:ph type="sldNum" sz="quarter" idx="12"/>
          </p:nvPr>
        </p:nvSpPr>
        <p:spPr/>
        <p:txBody>
          <a:bodyPr/>
          <a:lstStyle/>
          <a:p>
            <a:fld id="{329EAAF7-05C4-4063-B450-AE7E7F991D4D}" type="slidenum">
              <a:rPr lang="en-MY" smtClean="0"/>
              <a:pPr/>
              <a:t>35</a:t>
            </a:fld>
            <a:endParaRPr lang="en-MY"/>
          </a:p>
        </p:txBody>
      </p:sp>
    </p:spTree>
    <p:extLst>
      <p:ext uri="{BB962C8B-B14F-4D97-AF65-F5344CB8AC3E}">
        <p14:creationId xmlns:p14="http://schemas.microsoft.com/office/powerpoint/2010/main" val="4241399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MY" sz="4000" b="1" dirty="0"/>
              <a:t>Monitoring</a:t>
            </a:r>
          </a:p>
        </p:txBody>
      </p:sp>
      <p:sp>
        <p:nvSpPr>
          <p:cNvPr id="3" name="Content Placeholder 2"/>
          <p:cNvSpPr>
            <a:spLocks noGrp="1"/>
          </p:cNvSpPr>
          <p:nvPr>
            <p:ph idx="1"/>
          </p:nvPr>
        </p:nvSpPr>
        <p:spPr>
          <a:xfrm>
            <a:off x="1104899" y="1600200"/>
            <a:ext cx="10665069" cy="4572000"/>
          </a:xfrm>
        </p:spPr>
        <p:txBody>
          <a:bodyPr/>
          <a:lstStyle/>
          <a:p>
            <a:r>
              <a:rPr lang="en-MY" sz="2800" dirty="0"/>
              <a:t>Monitoring for changes suggestive of glaucomatous damage in the OD, RNFL &amp; VF</a:t>
            </a:r>
          </a:p>
          <a:p>
            <a:r>
              <a:rPr lang="en-MY" sz="2800" dirty="0"/>
              <a:t>Evaluating &amp; identifying patients at risk of POAG conversion in order to initiate treatment</a:t>
            </a:r>
          </a:p>
          <a:p>
            <a:pPr marL="0" indent="0">
              <a:buNone/>
            </a:pPr>
            <a:endParaRPr lang="en-MY" dirty="0"/>
          </a:p>
          <a:p>
            <a:endParaRPr lang="en-MY" dirty="0"/>
          </a:p>
        </p:txBody>
      </p:sp>
      <p:sp>
        <p:nvSpPr>
          <p:cNvPr id="4" name="Slide Number Placeholder 3"/>
          <p:cNvSpPr>
            <a:spLocks noGrp="1"/>
          </p:cNvSpPr>
          <p:nvPr>
            <p:ph type="sldNum" sz="quarter" idx="12"/>
          </p:nvPr>
        </p:nvSpPr>
        <p:spPr/>
        <p:txBody>
          <a:bodyPr/>
          <a:lstStyle/>
          <a:p>
            <a:fld id="{329EAAF7-05C4-4063-B450-AE7E7F991D4D}" type="slidenum">
              <a:rPr lang="en-MY" smtClean="0"/>
              <a:pPr/>
              <a:t>36</a:t>
            </a:fld>
            <a:endParaRPr lang="en-MY"/>
          </a:p>
        </p:txBody>
      </p:sp>
    </p:spTree>
    <p:extLst>
      <p:ext uri="{BB962C8B-B14F-4D97-AF65-F5344CB8AC3E}">
        <p14:creationId xmlns:p14="http://schemas.microsoft.com/office/powerpoint/2010/main" val="318880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4900" y="76200"/>
            <a:ext cx="9980682" cy="1096962"/>
          </a:xfrm>
        </p:spPr>
        <p:txBody>
          <a:bodyPr>
            <a:normAutofit/>
          </a:bodyPr>
          <a:lstStyle/>
          <a:p>
            <a:r>
              <a:rPr lang="en-MY" sz="4000" b="1" dirty="0"/>
              <a:t>Monitoring</a:t>
            </a:r>
            <a:r>
              <a:rPr lang="en-MY" sz="2000" b="1" dirty="0"/>
              <a:t>-2</a:t>
            </a:r>
            <a:endParaRPr lang="en-MY" sz="4000" b="1" dirty="0"/>
          </a:p>
        </p:txBody>
      </p:sp>
      <p:sp>
        <p:nvSpPr>
          <p:cNvPr id="3" name="Content Placeholder 2"/>
          <p:cNvSpPr>
            <a:spLocks noGrp="1"/>
          </p:cNvSpPr>
          <p:nvPr>
            <p:ph idx="1"/>
          </p:nvPr>
        </p:nvSpPr>
        <p:spPr/>
        <p:txBody>
          <a:bodyPr/>
          <a:lstStyle/>
          <a:p>
            <a:r>
              <a:rPr lang="en-MY" sz="2800" dirty="0"/>
              <a:t>Monitoring of POAG suspect may be done at intervals of:</a:t>
            </a:r>
            <a:r>
              <a:rPr lang="en-MY" sz="2800" baseline="30000" dirty="0"/>
              <a:t>87</a:t>
            </a:r>
          </a:p>
          <a:p>
            <a:pPr marL="625475" indent="-352425">
              <a:buFont typeface="Courier New" panose="02070309020205020404" pitchFamily="49" charset="0"/>
              <a:buChar char="o"/>
            </a:pPr>
            <a:r>
              <a:rPr lang="en-MY" sz="2400" dirty="0"/>
              <a:t>1 to 2 years if there is low risk of conversion*</a:t>
            </a:r>
          </a:p>
          <a:p>
            <a:pPr marL="625475" indent="-352425">
              <a:buFont typeface="Courier New" panose="02070309020205020404" pitchFamily="49" charset="0"/>
              <a:buChar char="o"/>
            </a:pPr>
            <a:r>
              <a:rPr lang="en-MY" sz="2400" dirty="0"/>
              <a:t>6 months to 1 year if there is high risk of conversion*</a:t>
            </a:r>
          </a:p>
          <a:p>
            <a:pPr>
              <a:buNone/>
            </a:pPr>
            <a:endParaRPr lang="en-MY" dirty="0"/>
          </a:p>
          <a:p>
            <a:pPr marL="96838" indent="-96838">
              <a:lnSpc>
                <a:spcPct val="100000"/>
              </a:lnSpc>
              <a:spcBef>
                <a:spcPts val="0"/>
              </a:spcBef>
              <a:buNone/>
            </a:pPr>
            <a:r>
              <a:rPr lang="en-MY" b="1" dirty="0"/>
              <a:t>*Risk of conversion is clinically assessed based on age, IOP, CCT &amp; changes in ONH &amp; VF.</a:t>
            </a:r>
          </a:p>
        </p:txBody>
      </p:sp>
      <p:sp>
        <p:nvSpPr>
          <p:cNvPr id="4" name="Slide Number Placeholder 3"/>
          <p:cNvSpPr>
            <a:spLocks noGrp="1"/>
          </p:cNvSpPr>
          <p:nvPr>
            <p:ph type="sldNum" sz="quarter" idx="12"/>
          </p:nvPr>
        </p:nvSpPr>
        <p:spPr/>
        <p:txBody>
          <a:bodyPr/>
          <a:lstStyle/>
          <a:p>
            <a:fld id="{329EAAF7-05C4-4063-B450-AE7E7F991D4D}" type="slidenum">
              <a:rPr lang="en-MY" smtClean="0"/>
              <a:pPr/>
              <a:t>37</a:t>
            </a:fld>
            <a:endParaRPr lang="en-MY"/>
          </a:p>
        </p:txBody>
      </p:sp>
    </p:spTree>
    <p:extLst>
      <p:ext uri="{BB962C8B-B14F-4D97-AF65-F5344CB8AC3E}">
        <p14:creationId xmlns:p14="http://schemas.microsoft.com/office/powerpoint/2010/main" val="1959667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MY" sz="4000" b="1" dirty="0"/>
              <a:t>Monitoring</a:t>
            </a:r>
            <a:r>
              <a:rPr lang="en-MY" sz="2000" b="1" dirty="0"/>
              <a:t>-2</a:t>
            </a:r>
          </a:p>
        </p:txBody>
      </p:sp>
      <p:sp>
        <p:nvSpPr>
          <p:cNvPr id="3" name="Content Placeholder 2"/>
          <p:cNvSpPr>
            <a:spLocks noGrp="1"/>
          </p:cNvSpPr>
          <p:nvPr>
            <p:ph idx="1"/>
          </p:nvPr>
        </p:nvSpPr>
        <p:spPr>
          <a:xfrm>
            <a:off x="1104900" y="1600200"/>
            <a:ext cx="5253038" cy="4572000"/>
          </a:xfrm>
        </p:spPr>
        <p:txBody>
          <a:bodyPr/>
          <a:lstStyle/>
          <a:p>
            <a:r>
              <a:rPr lang="en-MY" sz="2800" dirty="0"/>
              <a:t>If there is </a:t>
            </a:r>
            <a:r>
              <a:rPr lang="en-MY" sz="2800" dirty="0">
                <a:solidFill>
                  <a:srgbClr val="FF0000"/>
                </a:solidFill>
              </a:rPr>
              <a:t>no change </a:t>
            </a:r>
            <a:r>
              <a:rPr lang="en-MY" sz="2800" dirty="0"/>
              <a:t>in the parameters after 3 - 5 years, the patient can be transferred from active glaucoma care to general ophthalmologist or community optometrist.</a:t>
            </a:r>
            <a:r>
              <a:rPr lang="en-MY" sz="2800" baseline="30000" dirty="0"/>
              <a:t>87</a:t>
            </a:r>
          </a:p>
        </p:txBody>
      </p:sp>
      <p:sp>
        <p:nvSpPr>
          <p:cNvPr id="4" name="Slide Number Placeholder 3"/>
          <p:cNvSpPr>
            <a:spLocks noGrp="1"/>
          </p:cNvSpPr>
          <p:nvPr>
            <p:ph type="sldNum" sz="quarter" idx="12"/>
          </p:nvPr>
        </p:nvSpPr>
        <p:spPr/>
        <p:txBody>
          <a:bodyPr/>
          <a:lstStyle/>
          <a:p>
            <a:fld id="{329EAAF7-05C4-4063-B450-AE7E7F991D4D}" type="slidenum">
              <a:rPr lang="en-MY" smtClean="0"/>
              <a:pPr/>
              <a:t>38</a:t>
            </a:fld>
            <a:endParaRPr lang="en-MY"/>
          </a:p>
        </p:txBody>
      </p:sp>
      <p:pic>
        <p:nvPicPr>
          <p:cNvPr id="5" name="Content Placeholder 4"/>
          <p:cNvPicPr>
            <a:picLocks noChangeAspect="1"/>
          </p:cNvPicPr>
          <p:nvPr/>
        </p:nvPicPr>
        <p:blipFill rotWithShape="1">
          <a:blip r:embed="rId3"/>
          <a:srcRect l="33669" t="10143" r="31955" b="4714"/>
          <a:stretch/>
        </p:blipFill>
        <p:spPr>
          <a:xfrm>
            <a:off x="6400800" y="76514"/>
            <a:ext cx="5662863" cy="6733360"/>
          </a:xfrm>
          <a:prstGeom prst="rect">
            <a:avLst/>
          </a:prstGeom>
        </p:spPr>
      </p:pic>
    </p:spTree>
    <p:extLst>
      <p:ext uri="{BB962C8B-B14F-4D97-AF65-F5344CB8AC3E}">
        <p14:creationId xmlns:p14="http://schemas.microsoft.com/office/powerpoint/2010/main" val="4218604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MY" b="1" dirty="0"/>
            </a:br>
            <a:br>
              <a:rPr lang="en-MY" b="1" dirty="0"/>
            </a:br>
            <a:br>
              <a:rPr lang="en-MY" b="1" dirty="0"/>
            </a:br>
            <a:r>
              <a:rPr lang="en-MY" sz="4400" b="1" dirty="0"/>
              <a:t>Recommendation</a:t>
            </a:r>
            <a:endParaRPr lang="en-MY" sz="4400" dirty="0"/>
          </a:p>
        </p:txBody>
      </p:sp>
      <p:sp>
        <p:nvSpPr>
          <p:cNvPr id="4" name="Slide Number Placeholder 3"/>
          <p:cNvSpPr>
            <a:spLocks noGrp="1"/>
          </p:cNvSpPr>
          <p:nvPr>
            <p:ph type="sldNum" sz="quarter" idx="12"/>
          </p:nvPr>
        </p:nvSpPr>
        <p:spPr/>
        <p:txBody>
          <a:bodyPr/>
          <a:lstStyle/>
          <a:p>
            <a:fld id="{329EAAF7-05C4-4063-B450-AE7E7F991D4D}" type="slidenum">
              <a:rPr lang="en-MY" smtClean="0"/>
              <a:pPr/>
              <a:t>39</a:t>
            </a:fld>
            <a:endParaRPr lang="en-MY"/>
          </a:p>
        </p:txBody>
      </p:sp>
      <p:pic>
        <p:nvPicPr>
          <p:cNvPr id="7" name="Picture 6">
            <a:extLst>
              <a:ext uri="{FF2B5EF4-FFF2-40B4-BE49-F238E27FC236}">
                <a16:creationId xmlns:a16="http://schemas.microsoft.com/office/drawing/2014/main" id="{76911532-9B6D-4DB4-8C79-63C314A95AD6}"/>
              </a:ext>
            </a:extLst>
          </p:cNvPr>
          <p:cNvPicPr>
            <a:picLocks noChangeAspect="1"/>
          </p:cNvPicPr>
          <p:nvPr/>
        </p:nvPicPr>
        <p:blipFill>
          <a:blip r:embed="rId3"/>
          <a:stretch>
            <a:fillRect/>
          </a:stretch>
        </p:blipFill>
        <p:spPr>
          <a:xfrm>
            <a:off x="1029349" y="2326106"/>
            <a:ext cx="10317539" cy="2245894"/>
          </a:xfrm>
          <a:prstGeom prst="rect">
            <a:avLst/>
          </a:prstGeom>
        </p:spPr>
      </p:pic>
    </p:spTree>
    <p:extLst>
      <p:ext uri="{BB962C8B-B14F-4D97-AF65-F5344CB8AC3E}">
        <p14:creationId xmlns:p14="http://schemas.microsoft.com/office/powerpoint/2010/main" val="3721549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normAutofit/>
          </a:bodyPr>
          <a:lstStyle/>
          <a:p>
            <a:pPr eaLnBrk="1" hangingPunct="1">
              <a:defRPr/>
            </a:pPr>
            <a:r>
              <a:rPr lang="en-MY" altLang="en-US" sz="4000" b="1" dirty="0"/>
              <a:t>Clinical Features of OHT</a:t>
            </a:r>
            <a:endParaRPr lang="en-US" altLang="en-US" sz="4000" b="1" dirty="0"/>
          </a:p>
        </p:txBody>
      </p:sp>
      <p:sp>
        <p:nvSpPr>
          <p:cNvPr id="3" name="Content Placeholder 2"/>
          <p:cNvSpPr>
            <a:spLocks noGrp="1"/>
          </p:cNvSpPr>
          <p:nvPr>
            <p:ph idx="1"/>
          </p:nvPr>
        </p:nvSpPr>
        <p:spPr/>
        <p:txBody>
          <a:bodyPr/>
          <a:lstStyle/>
          <a:p>
            <a:pPr eaLnBrk="1" hangingPunct="1">
              <a:buFont typeface="Arial" charset="0"/>
              <a:buChar char="•"/>
              <a:defRPr/>
            </a:pPr>
            <a:r>
              <a:rPr lang="en-MY" sz="2800" dirty="0"/>
              <a:t>Untreated IOP &gt;21 mmHg </a:t>
            </a:r>
            <a:endParaRPr lang="en-US" sz="2800" dirty="0"/>
          </a:p>
          <a:p>
            <a:pPr eaLnBrk="1" hangingPunct="1">
              <a:buFont typeface="Arial" charset="0"/>
              <a:buChar char="•"/>
              <a:defRPr/>
            </a:pPr>
            <a:r>
              <a:rPr lang="en-MY" sz="2800" dirty="0"/>
              <a:t>Open anterior chamber angle </a:t>
            </a:r>
            <a:endParaRPr lang="en-US" sz="2800" dirty="0"/>
          </a:p>
          <a:p>
            <a:pPr eaLnBrk="1" hangingPunct="1">
              <a:buFont typeface="Arial" charset="0"/>
              <a:buChar char="•"/>
              <a:defRPr/>
            </a:pPr>
            <a:r>
              <a:rPr lang="en-MY" sz="2800" dirty="0"/>
              <a:t>Normal OD &amp; RNFL</a:t>
            </a:r>
            <a:endParaRPr lang="en-US" sz="2800" dirty="0"/>
          </a:p>
          <a:p>
            <a:pPr eaLnBrk="1" hangingPunct="1">
              <a:buFont typeface="Arial" charset="0"/>
              <a:buChar char="•"/>
              <a:defRPr/>
            </a:pPr>
            <a:r>
              <a:rPr lang="en-MY" sz="2800" dirty="0"/>
              <a:t>Normal VF</a:t>
            </a:r>
            <a:endParaRPr lang="en-US" sz="2800" dirty="0"/>
          </a:p>
          <a:p>
            <a:pPr eaLnBrk="1" hangingPunct="1">
              <a:buFont typeface="Arial" charset="0"/>
              <a:buChar char="•"/>
              <a:defRPr/>
            </a:pPr>
            <a:r>
              <a:rPr lang="en-MY" sz="2800" dirty="0"/>
              <a:t>No clinical evidence of secondary causes of elevated IOP</a:t>
            </a:r>
            <a:endParaRPr lang="en-US" sz="2800" dirty="0"/>
          </a:p>
          <a:p>
            <a:pPr marL="0" indent="0" eaLnBrk="1" hangingPunct="1">
              <a:buFont typeface="Arial" charset="0"/>
              <a:buNone/>
              <a:defRPr/>
            </a:pPr>
            <a:endParaRPr lang="en-US" dirty="0"/>
          </a:p>
          <a:p>
            <a:pPr eaLnBrk="1" hangingPunct="1">
              <a:buFont typeface="Arial" charset="0"/>
              <a:buChar char="•"/>
              <a:defRPr/>
            </a:pPr>
            <a:endParaRPr lang="en-US" dirty="0"/>
          </a:p>
        </p:txBody>
      </p:sp>
      <p:sp>
        <p:nvSpPr>
          <p:cNvPr id="2253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000"/>
              </a:spcBef>
              <a:buFont typeface="Arial" pitchFamily="34" charset="0"/>
              <a:buChar char="•"/>
              <a:defRPr sz="2800">
                <a:solidFill>
                  <a:schemeClr val="tx1"/>
                </a:solidFill>
                <a:latin typeface="Calibri" pitchFamily="34" charset="0"/>
              </a:defRPr>
            </a:lvl1pPr>
            <a:lvl2pPr marL="742950" indent="-285750" eaLnBrk="0" hangingPunct="0">
              <a:lnSpc>
                <a:spcPct val="90000"/>
              </a:lnSpc>
              <a:spcBef>
                <a:spcPts val="500"/>
              </a:spcBef>
              <a:buFont typeface="Arial" pitchFamily="34" charset="0"/>
              <a:buChar char="•"/>
              <a:defRPr sz="2400">
                <a:solidFill>
                  <a:schemeClr val="tx1"/>
                </a:solidFill>
                <a:latin typeface="Calibri" pitchFamily="34" charset="0"/>
              </a:defRPr>
            </a:lvl2pPr>
            <a:lvl3pPr marL="1143000" indent="-228600" eaLnBrk="0" hangingPunct="0">
              <a:lnSpc>
                <a:spcPct val="90000"/>
              </a:lnSpc>
              <a:spcBef>
                <a:spcPts val="500"/>
              </a:spcBef>
              <a:buFont typeface="Arial" pitchFamily="34" charset="0"/>
              <a:buChar char="•"/>
              <a:defRPr sz="2000">
                <a:solidFill>
                  <a:schemeClr val="tx1"/>
                </a:solidFill>
                <a:latin typeface="Calibri" pitchFamily="34" charset="0"/>
              </a:defRPr>
            </a:lvl3pPr>
            <a:lvl4pPr marL="1600200" indent="-228600" eaLnBrk="0" hangingPunct="0">
              <a:lnSpc>
                <a:spcPct val="90000"/>
              </a:lnSpc>
              <a:spcBef>
                <a:spcPts val="500"/>
              </a:spcBef>
              <a:buFont typeface="Arial" pitchFamily="34" charset="0"/>
              <a:buChar char="•"/>
              <a:defRPr>
                <a:solidFill>
                  <a:schemeClr val="tx1"/>
                </a:solidFill>
                <a:latin typeface="Calibri" pitchFamily="34" charset="0"/>
              </a:defRPr>
            </a:lvl4pPr>
            <a:lvl5pPr marL="2057400" indent="-228600" eaLnBrk="0" hangingPunct="0">
              <a:lnSpc>
                <a:spcPct val="90000"/>
              </a:lnSpc>
              <a:spcBef>
                <a:spcPts val="500"/>
              </a:spcBef>
              <a:buFont typeface="Arial" pitchFamily="34" charset="0"/>
              <a:buChar char="•"/>
              <a:defRPr>
                <a:solidFill>
                  <a:schemeClr val="tx1"/>
                </a:solidFill>
                <a:latin typeface="Calibri" pitchFamily="34" charset="0"/>
              </a:defRPr>
            </a:lvl5pPr>
            <a:lvl6pPr marL="25146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eaLnBrk="1" hangingPunct="1">
              <a:lnSpc>
                <a:spcPct val="100000"/>
              </a:lnSpc>
              <a:spcBef>
                <a:spcPct val="0"/>
              </a:spcBef>
              <a:buFontTx/>
              <a:buNone/>
            </a:pPr>
            <a:fld id="{0F5050C3-3018-47C1-B678-666153BCB371}" type="slidenum">
              <a:rPr lang="en-US" altLang="en-US" sz="1200" smtClean="0">
                <a:solidFill>
                  <a:srgbClr val="898989"/>
                </a:solidFill>
                <a:cs typeface="Arial" pitchFamily="34" charset="0"/>
              </a:rPr>
              <a:pPr eaLnBrk="1" hangingPunct="1">
                <a:lnSpc>
                  <a:spcPct val="100000"/>
                </a:lnSpc>
                <a:spcBef>
                  <a:spcPct val="0"/>
                </a:spcBef>
                <a:buFontTx/>
                <a:buNone/>
              </a:pPr>
              <a:t>4</a:t>
            </a:fld>
            <a:endParaRPr lang="en-US" altLang="en-US" sz="1200">
              <a:solidFill>
                <a:srgbClr val="898989"/>
              </a:solidFill>
              <a:cs typeface="Arial" pitchFamily="34" charset="0"/>
            </a:endParaRPr>
          </a:p>
        </p:txBody>
      </p:sp>
    </p:spTree>
    <p:extLst>
      <p:ext uri="{BB962C8B-B14F-4D97-AF65-F5344CB8AC3E}">
        <p14:creationId xmlns:p14="http://schemas.microsoft.com/office/powerpoint/2010/main" val="1271570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C067C9-30DE-4760-B4C1-F16571A5B5B7}"/>
              </a:ext>
            </a:extLst>
          </p:cNvPr>
          <p:cNvSpPr>
            <a:spLocks noGrp="1"/>
          </p:cNvSpPr>
          <p:nvPr>
            <p:ph type="title"/>
          </p:nvPr>
        </p:nvSpPr>
        <p:spPr/>
        <p:txBody>
          <a:bodyPr/>
          <a:lstStyle/>
          <a:p>
            <a:r>
              <a:rPr lang="en-MY" b="1" dirty="0"/>
              <a:t>THANK YOU</a:t>
            </a:r>
          </a:p>
        </p:txBody>
      </p:sp>
      <p:sp>
        <p:nvSpPr>
          <p:cNvPr id="4" name="Slide Number Placeholder 3">
            <a:extLst>
              <a:ext uri="{FF2B5EF4-FFF2-40B4-BE49-F238E27FC236}">
                <a16:creationId xmlns:a16="http://schemas.microsoft.com/office/drawing/2014/main" id="{5FE88003-5C94-4932-AB78-1083C95B4B94}"/>
              </a:ext>
            </a:extLst>
          </p:cNvPr>
          <p:cNvSpPr>
            <a:spLocks noGrp="1"/>
          </p:cNvSpPr>
          <p:nvPr>
            <p:ph type="sldNum" sz="quarter" idx="12"/>
          </p:nvPr>
        </p:nvSpPr>
        <p:spPr/>
        <p:txBody>
          <a:bodyPr/>
          <a:lstStyle/>
          <a:p>
            <a:fld id="{329EAAF7-05C4-4063-B450-AE7E7F991D4D}" type="slidenum">
              <a:rPr lang="en-MY" smtClean="0"/>
              <a:t>40</a:t>
            </a:fld>
            <a:endParaRPr lang="en-MY"/>
          </a:p>
        </p:txBody>
      </p:sp>
    </p:spTree>
    <p:extLst>
      <p:ext uri="{BB962C8B-B14F-4D97-AF65-F5344CB8AC3E}">
        <p14:creationId xmlns:p14="http://schemas.microsoft.com/office/powerpoint/2010/main" val="3395365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normAutofit/>
          </a:bodyPr>
          <a:lstStyle/>
          <a:p>
            <a:pPr eaLnBrk="1" hangingPunct="1">
              <a:defRPr/>
            </a:pPr>
            <a:r>
              <a:rPr lang="en-US" altLang="en-US" sz="4000" b="1" dirty="0"/>
              <a:t>Assessment</a:t>
            </a:r>
          </a:p>
        </p:txBody>
      </p:sp>
      <p:sp>
        <p:nvSpPr>
          <p:cNvPr id="23555" name="Content Placeholder 2"/>
          <p:cNvSpPr>
            <a:spLocks noGrp="1"/>
          </p:cNvSpPr>
          <p:nvPr>
            <p:ph idx="1"/>
          </p:nvPr>
        </p:nvSpPr>
        <p:spPr>
          <a:xfrm>
            <a:off x="1104900" y="1473587"/>
            <a:ext cx="9982200" cy="4688061"/>
          </a:xfrm>
        </p:spPr>
        <p:txBody>
          <a:bodyPr>
            <a:noAutofit/>
          </a:bodyPr>
          <a:lstStyle/>
          <a:p>
            <a:pPr eaLnBrk="1" hangingPunct="1"/>
            <a:r>
              <a:rPr lang="en-MY" altLang="en-US" sz="2800" b="1" dirty="0"/>
              <a:t>Measurement of IOP </a:t>
            </a:r>
          </a:p>
          <a:p>
            <a:pPr marL="534988" indent="-352425" eaLnBrk="1" hangingPunct="1">
              <a:buFont typeface="Wingdings" pitchFamily="2" charset="2"/>
              <a:buChar char="ü"/>
            </a:pPr>
            <a:r>
              <a:rPr lang="en-MY" altLang="en-US" sz="2400" dirty="0"/>
              <a:t>Population – IOP normally distributed with a right skew, mean IOP = 15 - 16 mmHg ± SD 3 mmHg</a:t>
            </a:r>
          </a:p>
          <a:p>
            <a:pPr marL="534988" indent="-352425" eaLnBrk="1" hangingPunct="1">
              <a:buFont typeface="Wingdings" pitchFamily="2" charset="2"/>
              <a:buChar char="ü"/>
            </a:pPr>
            <a:r>
              <a:rPr lang="en-MY" altLang="en-US" sz="2400" dirty="0"/>
              <a:t>IOP &gt;2 SD of normal IOP e.g. &gt;21 mmHg </a:t>
            </a:r>
            <a:r>
              <a:rPr lang="en-MY" altLang="en-US" sz="2400" dirty="0">
                <a:sym typeface="Wingdings" pitchFamily="2" charset="2"/>
              </a:rPr>
              <a:t> elevated</a:t>
            </a:r>
          </a:p>
          <a:p>
            <a:pPr marL="534988" indent="-352425" eaLnBrk="1" hangingPunct="1">
              <a:buFont typeface="Wingdings" pitchFamily="2" charset="2"/>
              <a:buChar char="ü"/>
            </a:pPr>
            <a:r>
              <a:rPr lang="en-MY" altLang="en-US" sz="2400" dirty="0">
                <a:sym typeface="Wingdings" pitchFamily="2" charset="2"/>
              </a:rPr>
              <a:t>Major risk factor for progression</a:t>
            </a:r>
            <a:endParaRPr lang="en-MY" altLang="en-US" sz="2400" dirty="0"/>
          </a:p>
          <a:p>
            <a:pPr eaLnBrk="1" hangingPunct="1"/>
            <a:endParaRPr lang="en-MY" altLang="en-US" sz="1200" dirty="0"/>
          </a:p>
          <a:p>
            <a:pPr eaLnBrk="1" hangingPunct="1"/>
            <a:r>
              <a:rPr lang="en-MY" altLang="en-US" sz="2800" b="1" dirty="0" err="1"/>
              <a:t>Gonioscopy</a:t>
            </a:r>
            <a:endParaRPr lang="en-MY" altLang="en-US" sz="2800" b="1" dirty="0"/>
          </a:p>
          <a:p>
            <a:pPr marL="534988" indent="-352425" eaLnBrk="1" hangingPunct="1">
              <a:buFont typeface="Wingdings" pitchFamily="2" charset="2"/>
              <a:buChar char="ü"/>
            </a:pPr>
            <a:r>
              <a:rPr lang="en-MY" altLang="en-US" sz="2400" dirty="0"/>
              <a:t> Confirm open angle</a:t>
            </a:r>
          </a:p>
          <a:p>
            <a:pPr marL="534988" indent="-352425" eaLnBrk="1" hangingPunct="1">
              <a:buFont typeface="Wingdings" pitchFamily="2" charset="2"/>
              <a:buChar char="ü"/>
            </a:pPr>
            <a:r>
              <a:rPr lang="en-MY" altLang="en-US" sz="2400" dirty="0"/>
              <a:t> Rule out other secondary causes</a:t>
            </a:r>
            <a:endParaRPr lang="en-US" altLang="en-US" sz="2400" dirty="0"/>
          </a:p>
          <a:p>
            <a:pPr eaLnBrk="1" hangingPunct="1"/>
            <a:endParaRPr lang="en-US" altLang="en-US" sz="2400" dirty="0"/>
          </a:p>
        </p:txBody>
      </p:sp>
      <p:sp>
        <p:nvSpPr>
          <p:cNvPr id="2355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000"/>
              </a:spcBef>
              <a:buFont typeface="Arial" pitchFamily="34" charset="0"/>
              <a:buChar char="•"/>
              <a:defRPr sz="2800">
                <a:solidFill>
                  <a:schemeClr val="tx1"/>
                </a:solidFill>
                <a:latin typeface="Calibri" pitchFamily="34" charset="0"/>
              </a:defRPr>
            </a:lvl1pPr>
            <a:lvl2pPr marL="742950" indent="-285750" eaLnBrk="0" hangingPunct="0">
              <a:lnSpc>
                <a:spcPct val="90000"/>
              </a:lnSpc>
              <a:spcBef>
                <a:spcPts val="500"/>
              </a:spcBef>
              <a:buFont typeface="Arial" pitchFamily="34" charset="0"/>
              <a:buChar char="•"/>
              <a:defRPr sz="2400">
                <a:solidFill>
                  <a:schemeClr val="tx1"/>
                </a:solidFill>
                <a:latin typeface="Calibri" pitchFamily="34" charset="0"/>
              </a:defRPr>
            </a:lvl2pPr>
            <a:lvl3pPr marL="1143000" indent="-228600" eaLnBrk="0" hangingPunct="0">
              <a:lnSpc>
                <a:spcPct val="90000"/>
              </a:lnSpc>
              <a:spcBef>
                <a:spcPts val="500"/>
              </a:spcBef>
              <a:buFont typeface="Arial" pitchFamily="34" charset="0"/>
              <a:buChar char="•"/>
              <a:defRPr sz="2000">
                <a:solidFill>
                  <a:schemeClr val="tx1"/>
                </a:solidFill>
                <a:latin typeface="Calibri" pitchFamily="34" charset="0"/>
              </a:defRPr>
            </a:lvl3pPr>
            <a:lvl4pPr marL="1600200" indent="-228600" eaLnBrk="0" hangingPunct="0">
              <a:lnSpc>
                <a:spcPct val="90000"/>
              </a:lnSpc>
              <a:spcBef>
                <a:spcPts val="500"/>
              </a:spcBef>
              <a:buFont typeface="Arial" pitchFamily="34" charset="0"/>
              <a:buChar char="•"/>
              <a:defRPr>
                <a:solidFill>
                  <a:schemeClr val="tx1"/>
                </a:solidFill>
                <a:latin typeface="Calibri" pitchFamily="34" charset="0"/>
              </a:defRPr>
            </a:lvl4pPr>
            <a:lvl5pPr marL="2057400" indent="-228600" eaLnBrk="0" hangingPunct="0">
              <a:lnSpc>
                <a:spcPct val="90000"/>
              </a:lnSpc>
              <a:spcBef>
                <a:spcPts val="500"/>
              </a:spcBef>
              <a:buFont typeface="Arial" pitchFamily="34" charset="0"/>
              <a:buChar char="•"/>
              <a:defRPr>
                <a:solidFill>
                  <a:schemeClr val="tx1"/>
                </a:solidFill>
                <a:latin typeface="Calibri" pitchFamily="34" charset="0"/>
              </a:defRPr>
            </a:lvl5pPr>
            <a:lvl6pPr marL="25146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eaLnBrk="1" hangingPunct="1">
              <a:lnSpc>
                <a:spcPct val="100000"/>
              </a:lnSpc>
              <a:spcBef>
                <a:spcPct val="0"/>
              </a:spcBef>
              <a:buFontTx/>
              <a:buNone/>
            </a:pPr>
            <a:fld id="{BB67290B-DE61-4CFF-A355-E76E021C502B}" type="slidenum">
              <a:rPr lang="en-US" altLang="en-US" sz="1200" smtClean="0">
                <a:solidFill>
                  <a:srgbClr val="898989"/>
                </a:solidFill>
                <a:cs typeface="Arial" pitchFamily="34" charset="0"/>
              </a:rPr>
              <a:pPr eaLnBrk="1" hangingPunct="1">
                <a:lnSpc>
                  <a:spcPct val="100000"/>
                </a:lnSpc>
                <a:spcBef>
                  <a:spcPct val="0"/>
                </a:spcBef>
                <a:buFontTx/>
                <a:buNone/>
              </a:pPr>
              <a:t>5</a:t>
            </a:fld>
            <a:endParaRPr lang="en-US" altLang="en-US" sz="1200">
              <a:solidFill>
                <a:srgbClr val="898989"/>
              </a:solidFill>
              <a:cs typeface="Arial" pitchFamily="34" charset="0"/>
            </a:endParaRPr>
          </a:p>
        </p:txBody>
      </p:sp>
    </p:spTree>
    <p:extLst>
      <p:ext uri="{BB962C8B-B14F-4D97-AF65-F5344CB8AC3E}">
        <p14:creationId xmlns:p14="http://schemas.microsoft.com/office/powerpoint/2010/main" val="900681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normAutofit/>
          </a:bodyPr>
          <a:lstStyle/>
          <a:p>
            <a:pPr eaLnBrk="1" hangingPunct="1">
              <a:defRPr/>
            </a:pPr>
            <a:r>
              <a:rPr lang="en-US" altLang="en-US" sz="4000" b="1" dirty="0"/>
              <a:t>Assessment</a:t>
            </a:r>
            <a:r>
              <a:rPr lang="en-US" altLang="en-US" sz="2000" b="1" dirty="0"/>
              <a:t>-2</a:t>
            </a:r>
          </a:p>
        </p:txBody>
      </p:sp>
      <p:sp>
        <p:nvSpPr>
          <p:cNvPr id="24579" name="Content Placeholder 2"/>
          <p:cNvSpPr>
            <a:spLocks noGrp="1"/>
          </p:cNvSpPr>
          <p:nvPr>
            <p:ph idx="1"/>
          </p:nvPr>
        </p:nvSpPr>
        <p:spPr/>
        <p:txBody>
          <a:bodyPr/>
          <a:lstStyle/>
          <a:p>
            <a:pPr eaLnBrk="1" hangingPunct="1"/>
            <a:r>
              <a:rPr lang="en-MY" altLang="en-US" sz="2800" b="1" dirty="0"/>
              <a:t>Measurement of CCT  </a:t>
            </a:r>
            <a:endParaRPr lang="en-US" altLang="en-US" sz="2800" b="1" dirty="0"/>
          </a:p>
          <a:p>
            <a:pPr marL="633413" indent="-366713" eaLnBrk="1" hangingPunct="1">
              <a:buFont typeface="Wingdings" pitchFamily="2" charset="2"/>
              <a:buChar char="ü"/>
            </a:pPr>
            <a:r>
              <a:rPr lang="en-MY" altLang="en-US" sz="2400" dirty="0"/>
              <a:t>Essential as it aids in interpretation of IOP readings &amp; stratification of risk for developing POAG</a:t>
            </a:r>
            <a:endParaRPr lang="en-US" altLang="en-US" sz="2400" dirty="0"/>
          </a:p>
          <a:p>
            <a:pPr marL="633413" indent="-366713">
              <a:buFont typeface="Wingdings" pitchFamily="2" charset="2"/>
              <a:buChar char="ü"/>
            </a:pPr>
            <a:r>
              <a:rPr lang="en-MY" altLang="en-US" sz="2400" dirty="0"/>
              <a:t>GAT - thicker CCT overestimate the actual IOP, thinner CCT</a:t>
            </a:r>
            <a:r>
              <a:rPr lang="en-MY" altLang="en-US" sz="2400" baseline="30000" dirty="0"/>
              <a:t>  </a:t>
            </a:r>
            <a:r>
              <a:rPr lang="en-MY" altLang="en-US" sz="2400" dirty="0"/>
              <a:t> underestimate the IOP</a:t>
            </a:r>
            <a:endParaRPr lang="en-MY" altLang="en-US" sz="2400" baseline="30000" dirty="0"/>
          </a:p>
          <a:p>
            <a:pPr marL="633413" indent="-366713" eaLnBrk="1" hangingPunct="1">
              <a:buFont typeface="Wingdings" pitchFamily="2" charset="2"/>
              <a:buChar char="ü"/>
            </a:pPr>
            <a:r>
              <a:rPr lang="en-MY" altLang="en-US" sz="2400" dirty="0"/>
              <a:t>IOP measurement should not be corrected as there is no generally accepted correction formula. </a:t>
            </a:r>
          </a:p>
          <a:p>
            <a:pPr marL="633413" indent="-366713" eaLnBrk="1" hangingPunct="1">
              <a:buFont typeface="Wingdings" pitchFamily="2" charset="2"/>
              <a:buChar char="ü"/>
            </a:pPr>
            <a:r>
              <a:rPr lang="en-MY" altLang="en-US" sz="2400" dirty="0"/>
              <a:t>In OHT patients, mean CCT is 570 µm (normal distribution of CCT 540 ± 30 µm). Eyes with CCT &lt;555 µm is at greater risk of developing POAG compared to eyes with CCT of ≥588 µm.</a:t>
            </a:r>
            <a:endParaRPr lang="en-US" altLang="en-US" sz="2400" dirty="0"/>
          </a:p>
          <a:p>
            <a:pPr eaLnBrk="1" hangingPunct="1">
              <a:buFont typeface="Wingdings" pitchFamily="2" charset="2"/>
              <a:buChar char="ü"/>
            </a:pPr>
            <a:endParaRPr lang="en-US" altLang="en-US" sz="2400" dirty="0"/>
          </a:p>
          <a:p>
            <a:pPr eaLnBrk="1" hangingPunct="1"/>
            <a:endParaRPr lang="en-US" altLang="en-US" sz="2400" dirty="0"/>
          </a:p>
        </p:txBody>
      </p:sp>
      <p:sp>
        <p:nvSpPr>
          <p:cNvPr id="2458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000"/>
              </a:spcBef>
              <a:buFont typeface="Arial" pitchFamily="34" charset="0"/>
              <a:buChar char="•"/>
              <a:defRPr sz="2800">
                <a:solidFill>
                  <a:schemeClr val="tx1"/>
                </a:solidFill>
                <a:latin typeface="Calibri" pitchFamily="34" charset="0"/>
              </a:defRPr>
            </a:lvl1pPr>
            <a:lvl2pPr marL="742950" indent="-285750" eaLnBrk="0" hangingPunct="0">
              <a:lnSpc>
                <a:spcPct val="90000"/>
              </a:lnSpc>
              <a:spcBef>
                <a:spcPts val="500"/>
              </a:spcBef>
              <a:buFont typeface="Arial" pitchFamily="34" charset="0"/>
              <a:buChar char="•"/>
              <a:defRPr sz="2400">
                <a:solidFill>
                  <a:schemeClr val="tx1"/>
                </a:solidFill>
                <a:latin typeface="Calibri" pitchFamily="34" charset="0"/>
              </a:defRPr>
            </a:lvl2pPr>
            <a:lvl3pPr marL="1143000" indent="-228600" eaLnBrk="0" hangingPunct="0">
              <a:lnSpc>
                <a:spcPct val="90000"/>
              </a:lnSpc>
              <a:spcBef>
                <a:spcPts val="500"/>
              </a:spcBef>
              <a:buFont typeface="Arial" pitchFamily="34" charset="0"/>
              <a:buChar char="•"/>
              <a:defRPr sz="2000">
                <a:solidFill>
                  <a:schemeClr val="tx1"/>
                </a:solidFill>
                <a:latin typeface="Calibri" pitchFamily="34" charset="0"/>
              </a:defRPr>
            </a:lvl3pPr>
            <a:lvl4pPr marL="1600200" indent="-228600" eaLnBrk="0" hangingPunct="0">
              <a:lnSpc>
                <a:spcPct val="90000"/>
              </a:lnSpc>
              <a:spcBef>
                <a:spcPts val="500"/>
              </a:spcBef>
              <a:buFont typeface="Arial" pitchFamily="34" charset="0"/>
              <a:buChar char="•"/>
              <a:defRPr>
                <a:solidFill>
                  <a:schemeClr val="tx1"/>
                </a:solidFill>
                <a:latin typeface="Calibri" pitchFamily="34" charset="0"/>
              </a:defRPr>
            </a:lvl4pPr>
            <a:lvl5pPr marL="2057400" indent="-228600" eaLnBrk="0" hangingPunct="0">
              <a:lnSpc>
                <a:spcPct val="90000"/>
              </a:lnSpc>
              <a:spcBef>
                <a:spcPts val="500"/>
              </a:spcBef>
              <a:buFont typeface="Arial" pitchFamily="34" charset="0"/>
              <a:buChar char="•"/>
              <a:defRPr>
                <a:solidFill>
                  <a:schemeClr val="tx1"/>
                </a:solidFill>
                <a:latin typeface="Calibri" pitchFamily="34" charset="0"/>
              </a:defRPr>
            </a:lvl5pPr>
            <a:lvl6pPr marL="25146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eaLnBrk="1" hangingPunct="1">
              <a:lnSpc>
                <a:spcPct val="100000"/>
              </a:lnSpc>
              <a:spcBef>
                <a:spcPct val="0"/>
              </a:spcBef>
              <a:buFontTx/>
              <a:buNone/>
            </a:pPr>
            <a:fld id="{8EDB0359-2DFB-4CA5-9426-9B991E25664D}" type="slidenum">
              <a:rPr lang="en-US" altLang="en-US" sz="1200" smtClean="0">
                <a:solidFill>
                  <a:srgbClr val="898989"/>
                </a:solidFill>
                <a:cs typeface="Arial" pitchFamily="34" charset="0"/>
              </a:rPr>
              <a:pPr eaLnBrk="1" hangingPunct="1">
                <a:lnSpc>
                  <a:spcPct val="100000"/>
                </a:lnSpc>
                <a:spcBef>
                  <a:spcPct val="0"/>
                </a:spcBef>
                <a:buFontTx/>
                <a:buNone/>
              </a:pPr>
              <a:t>6</a:t>
            </a:fld>
            <a:endParaRPr lang="en-US" altLang="en-US" sz="1200">
              <a:solidFill>
                <a:srgbClr val="898989"/>
              </a:solidFill>
              <a:cs typeface="Arial" pitchFamily="34" charset="0"/>
            </a:endParaRPr>
          </a:p>
        </p:txBody>
      </p:sp>
    </p:spTree>
    <p:extLst>
      <p:ext uri="{BB962C8B-B14F-4D97-AF65-F5344CB8AC3E}">
        <p14:creationId xmlns:p14="http://schemas.microsoft.com/office/powerpoint/2010/main" val="1485435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normAutofit/>
          </a:bodyPr>
          <a:lstStyle/>
          <a:p>
            <a:pPr eaLnBrk="1" hangingPunct="1">
              <a:defRPr/>
            </a:pPr>
            <a:r>
              <a:rPr lang="en-US" altLang="en-US" sz="4000" b="1" dirty="0"/>
              <a:t>Assessment</a:t>
            </a:r>
            <a:r>
              <a:rPr lang="en-US" altLang="en-US" sz="2000" b="1" dirty="0"/>
              <a:t>-3</a:t>
            </a:r>
          </a:p>
        </p:txBody>
      </p:sp>
      <p:sp>
        <p:nvSpPr>
          <p:cNvPr id="25603" name="Content Placeholder 2"/>
          <p:cNvSpPr>
            <a:spLocks noGrp="1"/>
          </p:cNvSpPr>
          <p:nvPr>
            <p:ph idx="1"/>
          </p:nvPr>
        </p:nvSpPr>
        <p:spPr/>
        <p:txBody>
          <a:bodyPr/>
          <a:lstStyle/>
          <a:p>
            <a:pPr eaLnBrk="1" hangingPunct="1"/>
            <a:r>
              <a:rPr lang="en-MY" altLang="en-US" sz="2800" b="1" dirty="0"/>
              <a:t>VF test </a:t>
            </a:r>
          </a:p>
          <a:p>
            <a:pPr marL="534988" indent="-352425" eaLnBrk="1" hangingPunct="1">
              <a:buFont typeface="Wingdings" pitchFamily="2" charset="2"/>
              <a:buChar char="ü"/>
            </a:pPr>
            <a:r>
              <a:rPr lang="en-MY" altLang="en-US" sz="2400" dirty="0"/>
              <a:t>Initial evaluation of functional part of vision</a:t>
            </a:r>
          </a:p>
          <a:p>
            <a:pPr marL="534988" indent="-352425" eaLnBrk="1" hangingPunct="1">
              <a:buFont typeface="Wingdings" pitchFamily="2" charset="2"/>
              <a:buChar char="ü"/>
            </a:pPr>
            <a:r>
              <a:rPr lang="en-MY" altLang="en-US" sz="2400" dirty="0"/>
              <a:t>Baseline for future monitoring for progression</a:t>
            </a:r>
            <a:endParaRPr lang="en-US" altLang="en-US" sz="2400" dirty="0"/>
          </a:p>
          <a:p>
            <a:pPr eaLnBrk="1" hangingPunct="1"/>
            <a:endParaRPr lang="en-US" altLang="en-US" dirty="0"/>
          </a:p>
        </p:txBody>
      </p:sp>
      <p:sp>
        <p:nvSpPr>
          <p:cNvPr id="2560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000"/>
              </a:spcBef>
              <a:buFont typeface="Arial" pitchFamily="34" charset="0"/>
              <a:buChar char="•"/>
              <a:defRPr sz="2800">
                <a:solidFill>
                  <a:schemeClr val="tx1"/>
                </a:solidFill>
                <a:latin typeface="Calibri" pitchFamily="34" charset="0"/>
              </a:defRPr>
            </a:lvl1pPr>
            <a:lvl2pPr marL="742950" indent="-285750" eaLnBrk="0" hangingPunct="0">
              <a:lnSpc>
                <a:spcPct val="90000"/>
              </a:lnSpc>
              <a:spcBef>
                <a:spcPts val="500"/>
              </a:spcBef>
              <a:buFont typeface="Arial" pitchFamily="34" charset="0"/>
              <a:buChar char="•"/>
              <a:defRPr sz="2400">
                <a:solidFill>
                  <a:schemeClr val="tx1"/>
                </a:solidFill>
                <a:latin typeface="Calibri" pitchFamily="34" charset="0"/>
              </a:defRPr>
            </a:lvl2pPr>
            <a:lvl3pPr marL="1143000" indent="-228600" eaLnBrk="0" hangingPunct="0">
              <a:lnSpc>
                <a:spcPct val="90000"/>
              </a:lnSpc>
              <a:spcBef>
                <a:spcPts val="500"/>
              </a:spcBef>
              <a:buFont typeface="Arial" pitchFamily="34" charset="0"/>
              <a:buChar char="•"/>
              <a:defRPr sz="2000">
                <a:solidFill>
                  <a:schemeClr val="tx1"/>
                </a:solidFill>
                <a:latin typeface="Calibri" pitchFamily="34" charset="0"/>
              </a:defRPr>
            </a:lvl3pPr>
            <a:lvl4pPr marL="1600200" indent="-228600" eaLnBrk="0" hangingPunct="0">
              <a:lnSpc>
                <a:spcPct val="90000"/>
              </a:lnSpc>
              <a:spcBef>
                <a:spcPts val="500"/>
              </a:spcBef>
              <a:buFont typeface="Arial" pitchFamily="34" charset="0"/>
              <a:buChar char="•"/>
              <a:defRPr>
                <a:solidFill>
                  <a:schemeClr val="tx1"/>
                </a:solidFill>
                <a:latin typeface="Calibri" pitchFamily="34" charset="0"/>
              </a:defRPr>
            </a:lvl4pPr>
            <a:lvl5pPr marL="2057400" indent="-228600" eaLnBrk="0" hangingPunct="0">
              <a:lnSpc>
                <a:spcPct val="90000"/>
              </a:lnSpc>
              <a:spcBef>
                <a:spcPts val="500"/>
              </a:spcBef>
              <a:buFont typeface="Arial" pitchFamily="34" charset="0"/>
              <a:buChar char="•"/>
              <a:defRPr>
                <a:solidFill>
                  <a:schemeClr val="tx1"/>
                </a:solidFill>
                <a:latin typeface="Calibri" pitchFamily="34" charset="0"/>
              </a:defRPr>
            </a:lvl5pPr>
            <a:lvl6pPr marL="25146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eaLnBrk="1" hangingPunct="1">
              <a:lnSpc>
                <a:spcPct val="100000"/>
              </a:lnSpc>
              <a:spcBef>
                <a:spcPct val="0"/>
              </a:spcBef>
              <a:buFontTx/>
              <a:buNone/>
            </a:pPr>
            <a:fld id="{F0AAEC01-4D5E-4315-B358-3541785FEE7A}" type="slidenum">
              <a:rPr lang="en-US" altLang="en-US" sz="1200" smtClean="0">
                <a:solidFill>
                  <a:srgbClr val="898989"/>
                </a:solidFill>
                <a:cs typeface="Arial" pitchFamily="34" charset="0"/>
              </a:rPr>
              <a:pPr eaLnBrk="1" hangingPunct="1">
                <a:lnSpc>
                  <a:spcPct val="100000"/>
                </a:lnSpc>
                <a:spcBef>
                  <a:spcPct val="0"/>
                </a:spcBef>
                <a:buFontTx/>
                <a:buNone/>
              </a:pPr>
              <a:t>7</a:t>
            </a:fld>
            <a:endParaRPr lang="en-US" altLang="en-US" sz="1200">
              <a:solidFill>
                <a:srgbClr val="898989"/>
              </a:solidFill>
              <a:cs typeface="Arial" pitchFamily="34" charset="0"/>
            </a:endParaRPr>
          </a:p>
        </p:txBody>
      </p:sp>
    </p:spTree>
    <p:extLst>
      <p:ext uri="{BB962C8B-B14F-4D97-AF65-F5344CB8AC3E}">
        <p14:creationId xmlns:p14="http://schemas.microsoft.com/office/powerpoint/2010/main" val="2771387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normAutofit/>
          </a:bodyPr>
          <a:lstStyle/>
          <a:p>
            <a:pPr eaLnBrk="1" hangingPunct="1">
              <a:defRPr/>
            </a:pPr>
            <a:r>
              <a:rPr lang="en-US" altLang="en-US" sz="4000" b="1" dirty="0"/>
              <a:t>Assessment</a:t>
            </a:r>
            <a:r>
              <a:rPr lang="en-US" altLang="en-US" sz="2000" b="1" dirty="0"/>
              <a:t>-4</a:t>
            </a:r>
          </a:p>
        </p:txBody>
      </p:sp>
      <p:sp>
        <p:nvSpPr>
          <p:cNvPr id="26627" name="Content Placeholder 2"/>
          <p:cNvSpPr>
            <a:spLocks noGrp="1"/>
          </p:cNvSpPr>
          <p:nvPr>
            <p:ph idx="1"/>
          </p:nvPr>
        </p:nvSpPr>
        <p:spPr/>
        <p:txBody>
          <a:bodyPr>
            <a:normAutofit/>
          </a:bodyPr>
          <a:lstStyle/>
          <a:p>
            <a:pPr eaLnBrk="1" hangingPunct="1">
              <a:defRPr/>
            </a:pPr>
            <a:r>
              <a:rPr lang="en-MY" altLang="en-US" sz="2800" b="1" dirty="0"/>
              <a:t>OD &amp; RNFL assessment and/or imaging</a:t>
            </a:r>
            <a:endParaRPr lang="en-US" altLang="en-US" sz="2800" b="1" dirty="0"/>
          </a:p>
          <a:p>
            <a:pPr marL="534988" indent="-352425" eaLnBrk="1" hangingPunct="1">
              <a:buFont typeface="Wingdings" panose="05000000000000000000" pitchFamily="2" charset="2"/>
              <a:buChar char="ü"/>
              <a:defRPr/>
            </a:pPr>
            <a:r>
              <a:rPr lang="en-MY" altLang="en-US" sz="2400" dirty="0"/>
              <a:t>Initial evaluation of structural part of vision</a:t>
            </a:r>
          </a:p>
          <a:p>
            <a:pPr marL="534988" indent="-352425" eaLnBrk="1" hangingPunct="1">
              <a:buFont typeface="Wingdings" panose="05000000000000000000" pitchFamily="2" charset="2"/>
              <a:buChar char="ü"/>
              <a:defRPr/>
            </a:pPr>
            <a:r>
              <a:rPr lang="en-MY" altLang="en-US" sz="2400" dirty="0"/>
              <a:t>Baseline for future monitoring for progression</a:t>
            </a:r>
            <a:endParaRPr lang="en-US" altLang="en-US" sz="2400" dirty="0"/>
          </a:p>
          <a:p>
            <a:pPr marL="534988" indent="-352425" eaLnBrk="1" hangingPunct="1">
              <a:buFont typeface="Wingdings" panose="05000000000000000000" pitchFamily="2" charset="2"/>
              <a:buChar char="ü"/>
              <a:defRPr/>
            </a:pPr>
            <a:r>
              <a:rPr lang="en-MY" altLang="en-US" sz="2400" dirty="0"/>
              <a:t>Exclude secondary causes of any abnormalities  </a:t>
            </a:r>
          </a:p>
          <a:p>
            <a:pPr marL="534988" indent="-352425" eaLnBrk="1" hangingPunct="1">
              <a:buFont typeface="Wingdings" panose="05000000000000000000" pitchFamily="2" charset="2"/>
              <a:buChar char="ü"/>
              <a:defRPr/>
            </a:pPr>
            <a:r>
              <a:rPr lang="en-MY" altLang="en-US" sz="2400" dirty="0"/>
              <a:t>Objective documentation</a:t>
            </a:r>
          </a:p>
          <a:p>
            <a:pPr marL="534988" indent="365125" eaLnBrk="1" hangingPunct="1">
              <a:buFont typeface="Euphemia" panose="020B0503040102020104" pitchFamily="34" charset="0"/>
              <a:buChar char="–"/>
              <a:defRPr/>
            </a:pPr>
            <a:r>
              <a:rPr lang="en-MY" altLang="en-US" dirty="0"/>
              <a:t>Stereoscopic disc photographs </a:t>
            </a:r>
          </a:p>
          <a:p>
            <a:pPr marL="534988" indent="365125" eaLnBrk="1" hangingPunct="1">
              <a:buFont typeface="Euphemia" panose="020B0503040102020104" pitchFamily="34" charset="0"/>
              <a:buChar char="–"/>
              <a:defRPr/>
            </a:pPr>
            <a:r>
              <a:rPr lang="en-MY" altLang="en-US" dirty="0"/>
              <a:t>Computerised digital imaging of OD &amp; RNFL   </a:t>
            </a:r>
          </a:p>
          <a:p>
            <a:pPr marL="1168400" indent="-1084263" eaLnBrk="1" hangingPunct="1">
              <a:buFont typeface="Arial" charset="0"/>
              <a:buNone/>
              <a:defRPr/>
            </a:pPr>
            <a:r>
              <a:rPr lang="en-MY" altLang="en-US" sz="2400" dirty="0"/>
              <a:t>     </a:t>
            </a:r>
            <a:r>
              <a:rPr lang="en-MY" altLang="en-US" sz="2400" dirty="0">
                <a:sym typeface="Wingdings" panose="05000000000000000000" pitchFamily="2" charset="2"/>
              </a:rPr>
              <a:t> </a:t>
            </a:r>
            <a:r>
              <a:rPr lang="en-MY" altLang="en-US" dirty="0"/>
              <a:t>quantitative information</a:t>
            </a:r>
            <a:endParaRPr lang="en-US" altLang="en-US" dirty="0"/>
          </a:p>
        </p:txBody>
      </p:sp>
      <p:sp>
        <p:nvSpPr>
          <p:cNvPr id="2662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000"/>
              </a:spcBef>
              <a:buFont typeface="Arial" pitchFamily="34" charset="0"/>
              <a:buChar char="•"/>
              <a:defRPr sz="2800">
                <a:solidFill>
                  <a:schemeClr val="tx1"/>
                </a:solidFill>
                <a:latin typeface="Calibri" pitchFamily="34" charset="0"/>
              </a:defRPr>
            </a:lvl1pPr>
            <a:lvl2pPr marL="742950" indent="-285750" eaLnBrk="0" hangingPunct="0">
              <a:lnSpc>
                <a:spcPct val="90000"/>
              </a:lnSpc>
              <a:spcBef>
                <a:spcPts val="500"/>
              </a:spcBef>
              <a:buFont typeface="Arial" pitchFamily="34" charset="0"/>
              <a:buChar char="•"/>
              <a:defRPr sz="2400">
                <a:solidFill>
                  <a:schemeClr val="tx1"/>
                </a:solidFill>
                <a:latin typeface="Calibri" pitchFamily="34" charset="0"/>
              </a:defRPr>
            </a:lvl2pPr>
            <a:lvl3pPr marL="1143000" indent="-228600" eaLnBrk="0" hangingPunct="0">
              <a:lnSpc>
                <a:spcPct val="90000"/>
              </a:lnSpc>
              <a:spcBef>
                <a:spcPts val="500"/>
              </a:spcBef>
              <a:buFont typeface="Arial" pitchFamily="34" charset="0"/>
              <a:buChar char="•"/>
              <a:defRPr sz="2000">
                <a:solidFill>
                  <a:schemeClr val="tx1"/>
                </a:solidFill>
                <a:latin typeface="Calibri" pitchFamily="34" charset="0"/>
              </a:defRPr>
            </a:lvl3pPr>
            <a:lvl4pPr marL="1600200" indent="-228600" eaLnBrk="0" hangingPunct="0">
              <a:lnSpc>
                <a:spcPct val="90000"/>
              </a:lnSpc>
              <a:spcBef>
                <a:spcPts val="500"/>
              </a:spcBef>
              <a:buFont typeface="Arial" pitchFamily="34" charset="0"/>
              <a:buChar char="•"/>
              <a:defRPr>
                <a:solidFill>
                  <a:schemeClr val="tx1"/>
                </a:solidFill>
                <a:latin typeface="Calibri" pitchFamily="34" charset="0"/>
              </a:defRPr>
            </a:lvl4pPr>
            <a:lvl5pPr marL="2057400" indent="-228600" eaLnBrk="0" hangingPunct="0">
              <a:lnSpc>
                <a:spcPct val="90000"/>
              </a:lnSpc>
              <a:spcBef>
                <a:spcPts val="500"/>
              </a:spcBef>
              <a:buFont typeface="Arial" pitchFamily="34" charset="0"/>
              <a:buChar char="•"/>
              <a:defRPr>
                <a:solidFill>
                  <a:schemeClr val="tx1"/>
                </a:solidFill>
                <a:latin typeface="Calibri" pitchFamily="34" charset="0"/>
              </a:defRPr>
            </a:lvl5pPr>
            <a:lvl6pPr marL="25146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eaLnBrk="1" hangingPunct="1">
              <a:lnSpc>
                <a:spcPct val="100000"/>
              </a:lnSpc>
              <a:spcBef>
                <a:spcPct val="0"/>
              </a:spcBef>
              <a:buFontTx/>
              <a:buNone/>
            </a:pPr>
            <a:fld id="{7291BCE0-FA05-496A-B40A-07DBD0E11FF9}" type="slidenum">
              <a:rPr lang="en-US" altLang="en-US" sz="1200" smtClean="0">
                <a:solidFill>
                  <a:srgbClr val="898989"/>
                </a:solidFill>
                <a:cs typeface="Arial" pitchFamily="34" charset="0"/>
              </a:rPr>
              <a:pPr eaLnBrk="1" hangingPunct="1">
                <a:lnSpc>
                  <a:spcPct val="100000"/>
                </a:lnSpc>
                <a:spcBef>
                  <a:spcPct val="0"/>
                </a:spcBef>
                <a:buFontTx/>
                <a:buNone/>
              </a:pPr>
              <a:t>8</a:t>
            </a:fld>
            <a:endParaRPr lang="en-US" altLang="en-US" sz="1200">
              <a:solidFill>
                <a:srgbClr val="898989"/>
              </a:solidFill>
              <a:cs typeface="Arial" pitchFamily="34" charset="0"/>
            </a:endParaRPr>
          </a:p>
        </p:txBody>
      </p:sp>
    </p:spTree>
    <p:extLst>
      <p:ext uri="{BB962C8B-B14F-4D97-AF65-F5344CB8AC3E}">
        <p14:creationId xmlns:p14="http://schemas.microsoft.com/office/powerpoint/2010/main" val="2739270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normAutofit/>
          </a:bodyPr>
          <a:lstStyle/>
          <a:p>
            <a:pPr eaLnBrk="1" hangingPunct="1">
              <a:defRPr/>
            </a:pPr>
            <a:r>
              <a:rPr lang="en-US" altLang="en-US" sz="4000" b="1" dirty="0"/>
              <a:t>Management</a:t>
            </a:r>
          </a:p>
        </p:txBody>
      </p:sp>
      <p:sp>
        <p:nvSpPr>
          <p:cNvPr id="27651" name="Content Placeholder 2"/>
          <p:cNvSpPr>
            <a:spLocks noGrp="1"/>
          </p:cNvSpPr>
          <p:nvPr>
            <p:ph idx="1"/>
          </p:nvPr>
        </p:nvSpPr>
        <p:spPr>
          <a:xfrm>
            <a:off x="1094872" y="1795464"/>
            <a:ext cx="10515600" cy="4351337"/>
          </a:xfrm>
        </p:spPr>
        <p:txBody>
          <a:bodyPr>
            <a:normAutofit/>
          </a:bodyPr>
          <a:lstStyle/>
          <a:p>
            <a:pPr eaLnBrk="1" hangingPunct="1">
              <a:buFont typeface="Arial" panose="020B0604020202020204" pitchFamily="34" charset="0"/>
              <a:buChar char="•"/>
              <a:defRPr/>
            </a:pPr>
            <a:r>
              <a:rPr lang="en-MY" altLang="en-US" sz="2800" b="1" dirty="0"/>
              <a:t>Aim:</a:t>
            </a:r>
            <a:endParaRPr lang="en-MY" altLang="en-US" sz="2800" dirty="0"/>
          </a:p>
          <a:p>
            <a:pPr marL="450850" indent="-268288" eaLnBrk="1" hangingPunct="1">
              <a:buFont typeface="Courier New" panose="02070309020205020404" pitchFamily="49" charset="0"/>
              <a:buChar char="o"/>
              <a:defRPr/>
            </a:pPr>
            <a:r>
              <a:rPr lang="en-MY" altLang="en-US" sz="2400" dirty="0"/>
              <a:t> To prevent conversion to POAG</a:t>
            </a:r>
          </a:p>
          <a:p>
            <a:pPr marL="0" indent="0" eaLnBrk="1" hangingPunct="1">
              <a:buFont typeface="Arial" charset="0"/>
              <a:buNone/>
              <a:defRPr/>
            </a:pPr>
            <a:endParaRPr lang="en-MY" altLang="en-US" dirty="0"/>
          </a:p>
          <a:p>
            <a:pPr eaLnBrk="1" hangingPunct="1">
              <a:buFont typeface="Arial" panose="020B0604020202020204" pitchFamily="34" charset="0"/>
              <a:buChar char="•"/>
              <a:defRPr/>
            </a:pPr>
            <a:r>
              <a:rPr lang="en-MY" altLang="en-US" sz="2800" b="1" dirty="0"/>
              <a:t>Steps</a:t>
            </a:r>
            <a:r>
              <a:rPr lang="en-MY" altLang="en-US" sz="2800" dirty="0"/>
              <a:t>:</a:t>
            </a:r>
          </a:p>
          <a:p>
            <a:pPr marL="717550" indent="-450850" eaLnBrk="1" hangingPunct="1">
              <a:buFont typeface="Arial" charset="0"/>
              <a:buAutoNum type="arabicPeriod"/>
              <a:defRPr/>
            </a:pPr>
            <a:r>
              <a:rPr lang="en-MY" altLang="en-US" sz="2400" b="1" u="sng" dirty="0"/>
              <a:t>Risks assessment</a:t>
            </a:r>
          </a:p>
          <a:p>
            <a:pPr marL="717550" indent="365125" eaLnBrk="1" hangingPunct="1">
              <a:buFont typeface="Wingdings" panose="05000000000000000000" pitchFamily="2" charset="2"/>
              <a:buChar char="ü"/>
              <a:defRPr/>
            </a:pPr>
            <a:r>
              <a:rPr lang="en-MY" altLang="en-US" dirty="0"/>
              <a:t>evaluate individual risk factors</a:t>
            </a:r>
          </a:p>
          <a:p>
            <a:pPr marL="717550" indent="365125" eaLnBrk="1" hangingPunct="1">
              <a:buFont typeface="Wingdings" panose="05000000000000000000" pitchFamily="2" charset="2"/>
              <a:buChar char="ü"/>
              <a:defRPr/>
            </a:pPr>
            <a:r>
              <a:rPr lang="en-MY" altLang="en-US" dirty="0"/>
              <a:t>identify patients at higher risk of conversion to POAG</a:t>
            </a:r>
          </a:p>
        </p:txBody>
      </p:sp>
      <p:sp>
        <p:nvSpPr>
          <p:cNvPr id="2765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000"/>
              </a:spcBef>
              <a:buFont typeface="Arial" pitchFamily="34" charset="0"/>
              <a:buChar char="•"/>
              <a:defRPr sz="2800">
                <a:solidFill>
                  <a:schemeClr val="tx1"/>
                </a:solidFill>
                <a:latin typeface="Calibri" pitchFamily="34" charset="0"/>
              </a:defRPr>
            </a:lvl1pPr>
            <a:lvl2pPr marL="742950" indent="-285750" eaLnBrk="0" hangingPunct="0">
              <a:lnSpc>
                <a:spcPct val="90000"/>
              </a:lnSpc>
              <a:spcBef>
                <a:spcPts val="500"/>
              </a:spcBef>
              <a:buFont typeface="Arial" pitchFamily="34" charset="0"/>
              <a:buChar char="•"/>
              <a:defRPr sz="2400">
                <a:solidFill>
                  <a:schemeClr val="tx1"/>
                </a:solidFill>
                <a:latin typeface="Calibri" pitchFamily="34" charset="0"/>
              </a:defRPr>
            </a:lvl2pPr>
            <a:lvl3pPr marL="1143000" indent="-228600" eaLnBrk="0" hangingPunct="0">
              <a:lnSpc>
                <a:spcPct val="90000"/>
              </a:lnSpc>
              <a:spcBef>
                <a:spcPts val="500"/>
              </a:spcBef>
              <a:buFont typeface="Arial" pitchFamily="34" charset="0"/>
              <a:buChar char="•"/>
              <a:defRPr sz="2000">
                <a:solidFill>
                  <a:schemeClr val="tx1"/>
                </a:solidFill>
                <a:latin typeface="Calibri" pitchFamily="34" charset="0"/>
              </a:defRPr>
            </a:lvl3pPr>
            <a:lvl4pPr marL="1600200" indent="-228600" eaLnBrk="0" hangingPunct="0">
              <a:lnSpc>
                <a:spcPct val="90000"/>
              </a:lnSpc>
              <a:spcBef>
                <a:spcPts val="500"/>
              </a:spcBef>
              <a:buFont typeface="Arial" pitchFamily="34" charset="0"/>
              <a:buChar char="•"/>
              <a:defRPr>
                <a:solidFill>
                  <a:schemeClr val="tx1"/>
                </a:solidFill>
                <a:latin typeface="Calibri" pitchFamily="34" charset="0"/>
              </a:defRPr>
            </a:lvl4pPr>
            <a:lvl5pPr marL="2057400" indent="-228600" eaLnBrk="0" hangingPunct="0">
              <a:lnSpc>
                <a:spcPct val="90000"/>
              </a:lnSpc>
              <a:spcBef>
                <a:spcPts val="500"/>
              </a:spcBef>
              <a:buFont typeface="Arial" pitchFamily="34" charset="0"/>
              <a:buChar char="•"/>
              <a:defRPr>
                <a:solidFill>
                  <a:schemeClr val="tx1"/>
                </a:solidFill>
                <a:latin typeface="Calibri" pitchFamily="34" charset="0"/>
              </a:defRPr>
            </a:lvl5pPr>
            <a:lvl6pPr marL="25146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defTabSz="4572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eaLnBrk="1" hangingPunct="1">
              <a:lnSpc>
                <a:spcPct val="100000"/>
              </a:lnSpc>
              <a:spcBef>
                <a:spcPct val="0"/>
              </a:spcBef>
              <a:buFontTx/>
              <a:buNone/>
            </a:pPr>
            <a:fld id="{E2131076-7019-47A9-B1A3-1183DADA5DD6}" type="slidenum">
              <a:rPr lang="en-US" altLang="en-US" sz="1200" smtClean="0">
                <a:solidFill>
                  <a:srgbClr val="898989"/>
                </a:solidFill>
                <a:cs typeface="Arial" pitchFamily="34" charset="0"/>
              </a:rPr>
              <a:pPr eaLnBrk="1" hangingPunct="1">
                <a:lnSpc>
                  <a:spcPct val="100000"/>
                </a:lnSpc>
                <a:spcBef>
                  <a:spcPct val="0"/>
                </a:spcBef>
                <a:buFontTx/>
                <a:buNone/>
              </a:pPr>
              <a:t>9</a:t>
            </a:fld>
            <a:endParaRPr lang="en-US" altLang="en-US" sz="1200">
              <a:solidFill>
                <a:srgbClr val="898989"/>
              </a:solidFill>
              <a:cs typeface="Arial" pitchFamily="34" charset="0"/>
            </a:endParaRPr>
          </a:p>
        </p:txBody>
      </p:sp>
    </p:spTree>
    <p:extLst>
      <p:ext uri="{BB962C8B-B14F-4D97-AF65-F5344CB8AC3E}">
        <p14:creationId xmlns:p14="http://schemas.microsoft.com/office/powerpoint/2010/main" val="141406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Theme TM CPG_2">
  <a:themeElements>
    <a:clrScheme name="Red">
      <a:dk1>
        <a:sysClr val="windowText" lastClr="000000"/>
      </a:dk1>
      <a:lt1>
        <a:sysClr val="window" lastClr="FFFFFF"/>
      </a:lt1>
      <a:dk2>
        <a:srgbClr val="323232"/>
      </a:dk2>
      <a:lt2>
        <a:srgbClr val="E5C243"/>
      </a:lt2>
      <a:accent1>
        <a:srgbClr val="A5300F"/>
      </a:accent1>
      <a:accent2>
        <a:srgbClr val="D55816"/>
      </a:accent2>
      <a:accent3>
        <a:srgbClr val="E19825"/>
      </a:accent3>
      <a:accent4>
        <a:srgbClr val="B19C7D"/>
      </a:accent4>
      <a:accent5>
        <a:srgbClr val="7F5F52"/>
      </a:accent5>
      <a:accent6>
        <a:srgbClr val="B27D49"/>
      </a:accent6>
      <a:hlink>
        <a:srgbClr val="6B9F25"/>
      </a:hlink>
      <a:folHlink>
        <a:srgbClr val="B26B02"/>
      </a:folHlink>
    </a:clrScheme>
    <a:fontScheme name="Plantagenet Cherokee-Euphemia">
      <a:majorFont>
        <a:latin typeface="Plantagenet Cherokee"/>
        <a:ea typeface=""/>
        <a:cs typeface=""/>
      </a:majorFont>
      <a:minorFont>
        <a:latin typeface="Euphemia"/>
        <a:ea typeface=""/>
        <a:cs typeface=""/>
      </a:minorFont>
    </a:fontScheme>
    <a:fmtScheme name="AcademicLiterature">
      <a:fillStyleLst>
        <a:solidFill>
          <a:schemeClr val="phClr"/>
        </a:solidFill>
        <a:gradFill rotWithShape="1">
          <a:gsLst>
            <a:gs pos="0">
              <a:schemeClr val="phClr">
                <a:tint val="58000"/>
                <a:satMod val="300000"/>
              </a:schemeClr>
            </a:gs>
            <a:gs pos="100000">
              <a:schemeClr val="phClr">
                <a:tint val="68000"/>
                <a:satMod val="300000"/>
              </a:schemeClr>
            </a:gs>
          </a:gsLst>
          <a:path path="rect">
            <a:fillToRect l="50000" t="50000" r="50000" b="50000"/>
          </a:path>
        </a:gradFill>
        <a:gradFill rotWithShape="1">
          <a:gsLst>
            <a:gs pos="0">
              <a:schemeClr val="phClr">
                <a:shade val="100000"/>
                <a:satMod val="137000"/>
              </a:schemeClr>
            </a:gs>
            <a:gs pos="71000">
              <a:schemeClr val="phClr">
                <a:shade val="98000"/>
                <a:satMod val="137000"/>
              </a:schemeClr>
            </a:gs>
            <a:gs pos="100000">
              <a:schemeClr val="phClr">
                <a:shade val="75000"/>
                <a:satMod val="137000"/>
              </a:schemeClr>
            </a:gs>
          </a:gsLst>
          <a:path path="rect">
            <a:fillToRect l="50000" t="50000" r="50000" b="50000"/>
          </a:path>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80000"/>
                <a:satMod val="300000"/>
              </a:schemeClr>
            </a:gs>
            <a:gs pos="100000">
              <a:schemeClr val="phClr">
                <a:shade val="90000"/>
                <a:alpha val="80000"/>
                <a:satMod val="200000"/>
              </a:schemeClr>
            </a:gs>
          </a:gsLst>
          <a:path path="rect">
            <a:fillToRect l="20000" t="20000" r="20000" b="20000"/>
          </a:path>
        </a:gradFill>
        <a:gradFill rotWithShape="1">
          <a:gsLst>
            <a:gs pos="0">
              <a:schemeClr val="phClr">
                <a:tint val="80000"/>
                <a:satMod val="300000"/>
              </a:schemeClr>
            </a:gs>
            <a:gs pos="100000">
              <a:schemeClr val="phClr">
                <a:shade val="90000"/>
                <a:alpha val="80000"/>
                <a:satMod val="200000"/>
              </a:schemeClr>
            </a:gs>
          </a:gsLst>
          <a:path path="rect">
            <a:fillToRect l="5000" t="5000" r="5000" b="5000"/>
          </a:path>
        </a:gradFill>
      </a:bgFillStyleLst>
    </a:fmtScheme>
  </a:themeElements>
  <a:objectDefaults>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Theme Other choice" id="{714D81E6-A72B-4875-85D1-BCA37607F0ED}" vid="{84DEA034-E9C0-44E1-95F4-11A3A9B608F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Theme Other choice</Template>
  <TotalTime>569</TotalTime>
  <Words>1688</Words>
  <Application>Microsoft Office PowerPoint</Application>
  <PresentationFormat>Widescreen</PresentationFormat>
  <Paragraphs>276</Paragraphs>
  <Slides>40</Slides>
  <Notes>10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40</vt:i4>
      </vt:variant>
    </vt:vector>
  </HeadingPairs>
  <TitlesOfParts>
    <vt:vector size="48" baseType="lpstr">
      <vt:lpstr>Arial</vt:lpstr>
      <vt:lpstr>Arial-BoldMT</vt:lpstr>
      <vt:lpstr>Calibri</vt:lpstr>
      <vt:lpstr>Courier New</vt:lpstr>
      <vt:lpstr>Euphemia</vt:lpstr>
      <vt:lpstr>Plantagenet Cherokee</vt:lpstr>
      <vt:lpstr>Wingdings</vt:lpstr>
      <vt:lpstr>Theme TM CPG_2</vt:lpstr>
      <vt:lpstr>Training Module CPG   Management of Glaucoma –  Special Conditions</vt:lpstr>
      <vt:lpstr>Learning Objectives</vt:lpstr>
      <vt:lpstr>Ocular Hypertension</vt:lpstr>
      <vt:lpstr>Clinical Features of OHT</vt:lpstr>
      <vt:lpstr>Assessment</vt:lpstr>
      <vt:lpstr>Assessment-2</vt:lpstr>
      <vt:lpstr>Assessment-3</vt:lpstr>
      <vt:lpstr>Assessment-4</vt:lpstr>
      <vt:lpstr>Management</vt:lpstr>
      <vt:lpstr>Management-2</vt:lpstr>
      <vt:lpstr>Predictor Factors</vt:lpstr>
      <vt:lpstr>Predictor Factors-2</vt:lpstr>
      <vt:lpstr>Risk Calculator - Limitations</vt:lpstr>
      <vt:lpstr>Treatment </vt:lpstr>
      <vt:lpstr>Treatment-2</vt:lpstr>
      <vt:lpstr>Treatment-3</vt:lpstr>
      <vt:lpstr>Monitoring</vt:lpstr>
      <vt:lpstr>   Challenges</vt:lpstr>
      <vt:lpstr>PowerPoint Presentation</vt:lpstr>
      <vt:lpstr>Challenges</vt:lpstr>
      <vt:lpstr>PowerPoint Presentation</vt:lpstr>
      <vt:lpstr>Summary of Management</vt:lpstr>
      <vt:lpstr>Take Home Message</vt:lpstr>
      <vt:lpstr>Primary Open Angle  Glaucoma Suspect </vt:lpstr>
      <vt:lpstr>Definition</vt:lpstr>
      <vt:lpstr>Clinical Features of POAG Suspect87</vt:lpstr>
      <vt:lpstr>Assessment of OD</vt:lpstr>
      <vt:lpstr>Assessment of OD-2</vt:lpstr>
      <vt:lpstr>Assessment of OD-3 – ISNT rule</vt:lpstr>
      <vt:lpstr>Assessment of OD-4</vt:lpstr>
      <vt:lpstr>Assessment of OD-5</vt:lpstr>
      <vt:lpstr>Assessment of VF</vt:lpstr>
      <vt:lpstr>Diagnosis</vt:lpstr>
      <vt:lpstr>Assessment of Risk Factors</vt:lpstr>
      <vt:lpstr>Assessment of Risk Factors</vt:lpstr>
      <vt:lpstr>Monitoring</vt:lpstr>
      <vt:lpstr>Monitoring-2</vt:lpstr>
      <vt:lpstr>Monitoring-2</vt:lpstr>
      <vt:lpstr>   Recommendation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Theme 2</dc:title>
  <dc:creator>ct kayt</dc:creator>
  <cp:lastModifiedBy>Dr. Mohd. Aminuddin</cp:lastModifiedBy>
  <cp:revision>57</cp:revision>
  <dcterms:created xsi:type="dcterms:W3CDTF">2018-02-04T14:27:11Z</dcterms:created>
  <dcterms:modified xsi:type="dcterms:W3CDTF">2018-06-12T00:15:09Z</dcterms:modified>
</cp:coreProperties>
</file>